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1.svg" ContentType="image/svg+xml"/>
  <Override PartName="/ppt/media/image3.svg" ContentType="image/svg+xml"/>
  <Override PartName="/ppt/media/image38.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Poppins Bold" panose="00000800000000000000"/>
      <p:bold r:id="rId18"/>
    </p:embeddedFont>
    <p:embeddedFont>
      <p:font typeface="League Spartan" panose="00000800000000000000"/>
      <p:bold r:id="rId19"/>
    </p:embeddedFont>
    <p:embeddedFont>
      <p:font typeface="Poppins" panose="00000500000000000000"/>
      <p:regular r:id="rId20"/>
    </p:embeddedFont>
    <p:embeddedFont>
      <p:font typeface="Calibri" panose="020F050202020403020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13.png"/><Relationship Id="rId2" Type="http://schemas.openxmlformats.org/officeDocument/2006/relationships/image" Target="../media/image34.jpeg"/><Relationship Id="rId1" Type="http://schemas.openxmlformats.org/officeDocument/2006/relationships/image" Target="../media/image33.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38.svg"/><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35.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image" Target="../media/image39.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5.sv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 Id="rId3" Type="http://schemas.openxmlformats.org/officeDocument/2006/relationships/image" Target="../media/image12.jpeg"/><Relationship Id="rId2" Type="http://schemas.openxmlformats.org/officeDocument/2006/relationships/image" Target="../media/image11.sv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15.jpeg"/><Relationship Id="rId2" Type="http://schemas.openxmlformats.org/officeDocument/2006/relationships/image" Target="../media/image11.sv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png"/><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image" Target="../media/image21.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7.png"/><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14.png"/><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6.png"/><Relationship Id="rId3" Type="http://schemas.openxmlformats.org/officeDocument/2006/relationships/image" Target="../media/image27.png"/><Relationship Id="rId2" Type="http://schemas.openxmlformats.org/officeDocument/2006/relationships/image" Target="../media/image26.png"/><Relationship Id="rId10" Type="http://schemas.openxmlformats.org/officeDocument/2006/relationships/slideLayout" Target="../slideLayouts/slideLayout7.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0725" r="-19424" b="-20725"/>
            </a:stretch>
          </a:blipFill>
        </p:spPr>
      </p:sp>
      <p:sp>
        <p:nvSpPr>
          <p:cNvPr id="3" name="Freeform 3"/>
          <p:cNvSpPr/>
          <p:nvPr/>
        </p:nvSpPr>
        <p:spPr>
          <a:xfrm rot="-5400000">
            <a:off x="9144000" y="130903"/>
            <a:ext cx="10156097" cy="10156097"/>
          </a:xfrm>
          <a:custGeom>
            <a:avLst/>
            <a:gdLst/>
            <a:ahLst/>
            <a:cxnLst/>
            <a:rect l="l" t="t" r="r" b="b"/>
            <a:pathLst>
              <a:path w="10156097" h="10156097">
                <a:moveTo>
                  <a:pt x="0" y="0"/>
                </a:moveTo>
                <a:lnTo>
                  <a:pt x="10156097" y="0"/>
                </a:lnTo>
                <a:lnTo>
                  <a:pt x="10156097" y="10156097"/>
                </a:lnTo>
                <a:lnTo>
                  <a:pt x="0" y="10156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12097" y="130903"/>
            <a:ext cx="10156097" cy="10156097"/>
          </a:xfrm>
          <a:custGeom>
            <a:avLst/>
            <a:gdLst/>
            <a:ahLst/>
            <a:cxnLst/>
            <a:rect l="l" t="t" r="r" b="b"/>
            <a:pathLst>
              <a:path w="10156097" h="10156097">
                <a:moveTo>
                  <a:pt x="0" y="0"/>
                </a:moveTo>
                <a:lnTo>
                  <a:pt x="10156097" y="0"/>
                </a:lnTo>
                <a:lnTo>
                  <a:pt x="10156097" y="10156097"/>
                </a:lnTo>
                <a:lnTo>
                  <a:pt x="0" y="10156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6862421" y="3414095"/>
            <a:ext cx="5005012" cy="497091"/>
          </a:xfrm>
          <a:prstGeom prst="rect">
            <a:avLst/>
          </a:prstGeom>
        </p:spPr>
        <p:txBody>
          <a:bodyPr lIns="0" tIns="0" rIns="0" bIns="0" rtlCol="0" anchor="t">
            <a:spAutoFit/>
          </a:bodyPr>
          <a:lstStyle/>
          <a:p>
            <a:pPr algn="r">
              <a:lnSpc>
                <a:spcPts val="4095"/>
              </a:lnSpc>
            </a:pPr>
            <a:r>
              <a:rPr lang="en-US" sz="2925" b="1" spc="421">
                <a:solidFill>
                  <a:srgbClr val="FFFBF7"/>
                </a:solidFill>
                <a:latin typeface="Open Sauce Bold" panose="00000800000000000000"/>
                <a:ea typeface="Open Sauce Bold" panose="00000800000000000000"/>
                <a:cs typeface="Open Sauce Bold" panose="00000800000000000000"/>
                <a:sym typeface="Open Sauce Bold" panose="00000800000000000000"/>
              </a:rPr>
              <a:t>FRADEL AND SPIES</a:t>
            </a:r>
            <a:endParaRPr lang="en-US" sz="2925" b="1" spc="421">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6" name="Freeform 6"/>
          <p:cNvSpPr/>
          <p:nvPr/>
        </p:nvSpPr>
        <p:spPr>
          <a:xfrm>
            <a:off x="6420567" y="3471245"/>
            <a:ext cx="883708" cy="428305"/>
          </a:xfrm>
          <a:custGeom>
            <a:avLst/>
            <a:gdLst/>
            <a:ahLst/>
            <a:cxnLst/>
            <a:rect l="l" t="t" r="r" b="b"/>
            <a:pathLst>
              <a:path w="883708" h="428305">
                <a:moveTo>
                  <a:pt x="0" y="0"/>
                </a:moveTo>
                <a:lnTo>
                  <a:pt x="883708" y="0"/>
                </a:lnTo>
                <a:lnTo>
                  <a:pt x="883708" y="428306"/>
                </a:lnTo>
                <a:lnTo>
                  <a:pt x="0" y="428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56186">
            <a:off x="-1837132" y="6782224"/>
            <a:ext cx="5731664" cy="6204778"/>
          </a:xfrm>
          <a:custGeom>
            <a:avLst/>
            <a:gdLst/>
            <a:ahLst/>
            <a:cxnLst/>
            <a:rect l="l" t="t" r="r" b="b"/>
            <a:pathLst>
              <a:path w="5731664" h="6204778">
                <a:moveTo>
                  <a:pt x="0" y="0"/>
                </a:moveTo>
                <a:lnTo>
                  <a:pt x="5731664" y="0"/>
                </a:lnTo>
                <a:lnTo>
                  <a:pt x="5731664" y="6204778"/>
                </a:lnTo>
                <a:lnTo>
                  <a:pt x="0" y="6204778"/>
                </a:lnTo>
                <a:lnTo>
                  <a:pt x="0" y="0"/>
                </a:lnTo>
                <a:close/>
              </a:path>
            </a:pathLst>
          </a:custGeom>
          <a:blipFill>
            <a:blip r:embed="rId6"/>
            <a:stretch>
              <a:fillRect/>
            </a:stretch>
          </a:blipFill>
        </p:spPr>
      </p:sp>
      <p:sp>
        <p:nvSpPr>
          <p:cNvPr id="8" name="Freeform 8"/>
          <p:cNvSpPr/>
          <p:nvPr/>
        </p:nvSpPr>
        <p:spPr>
          <a:xfrm rot="-9703857">
            <a:off x="14225045" y="-2131308"/>
            <a:ext cx="5963343" cy="6571177"/>
          </a:xfrm>
          <a:custGeom>
            <a:avLst/>
            <a:gdLst/>
            <a:ahLst/>
            <a:cxnLst/>
            <a:rect l="l" t="t" r="r" b="b"/>
            <a:pathLst>
              <a:path w="5963343" h="6571177">
                <a:moveTo>
                  <a:pt x="0" y="0"/>
                </a:moveTo>
                <a:lnTo>
                  <a:pt x="5963343" y="0"/>
                </a:lnTo>
                <a:lnTo>
                  <a:pt x="5963343" y="6571177"/>
                </a:lnTo>
                <a:lnTo>
                  <a:pt x="0" y="6571177"/>
                </a:lnTo>
                <a:lnTo>
                  <a:pt x="0" y="0"/>
                </a:lnTo>
                <a:close/>
              </a:path>
            </a:pathLst>
          </a:custGeom>
          <a:blipFill>
            <a:blip r:embed="rId7"/>
            <a:stretch>
              <a:fillRect/>
            </a:stretch>
          </a:blipFill>
        </p:spPr>
      </p:sp>
      <p:sp>
        <p:nvSpPr>
          <p:cNvPr id="9" name="TextBox 9"/>
          <p:cNvSpPr txBox="1"/>
          <p:nvPr/>
        </p:nvSpPr>
        <p:spPr>
          <a:xfrm>
            <a:off x="3128164" y="3558761"/>
            <a:ext cx="12473525" cy="2187037"/>
          </a:xfrm>
          <a:prstGeom prst="rect">
            <a:avLst/>
          </a:prstGeom>
        </p:spPr>
        <p:txBody>
          <a:bodyPr lIns="0" tIns="0" rIns="0" bIns="0" rtlCol="0" anchor="t">
            <a:spAutoFit/>
          </a:bodyPr>
          <a:lstStyle/>
          <a:p>
            <a:pPr algn="ctr">
              <a:lnSpc>
                <a:spcPts val="16905"/>
              </a:lnSpc>
            </a:pPr>
            <a:r>
              <a:rPr lang="en-US" sz="12075" b="1">
                <a:solidFill>
                  <a:srgbClr val="FFFBF7"/>
                </a:solidFill>
                <a:latin typeface="Poppins Bold" panose="00000800000000000000"/>
                <a:ea typeface="Poppins Bold" panose="00000800000000000000"/>
                <a:cs typeface="Poppins Bold" panose="00000800000000000000"/>
                <a:sym typeface="Poppins Bold" panose="00000800000000000000"/>
              </a:rPr>
              <a:t>SMART GARDEN</a:t>
            </a:r>
            <a:endParaRPr lang="en-US" sz="12075" b="1">
              <a:solidFill>
                <a:srgbClr val="FFFBF7"/>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3724699" y="5994131"/>
            <a:ext cx="10838601" cy="523875"/>
          </a:xfrm>
          <a:prstGeom prst="rect">
            <a:avLst/>
          </a:prstGeom>
        </p:spPr>
        <p:txBody>
          <a:bodyPr lIns="0" tIns="0" rIns="0" bIns="0" rtlCol="0" anchor="t">
            <a:spAutoFit/>
          </a:bodyPr>
          <a:lstStyle/>
          <a:p>
            <a:pPr algn="ctr">
              <a:lnSpc>
                <a:spcPts val="4200"/>
              </a:lnSpc>
            </a:pPr>
            <a:r>
              <a:rPr lang="en-US" sz="3000" spc="1682">
                <a:solidFill>
                  <a:srgbClr val="FFFBF7"/>
                </a:solidFill>
                <a:latin typeface="Open Sauce" panose="00000500000000000000"/>
                <a:ea typeface="Open Sauce" panose="00000500000000000000"/>
                <a:cs typeface="Open Sauce" panose="00000500000000000000"/>
                <a:sym typeface="Open Sauce" panose="00000500000000000000"/>
              </a:rPr>
              <a:t>REPORT PRESENTATION</a:t>
            </a:r>
            <a:endParaRPr lang="en-US" sz="3000" spc="1682">
              <a:solidFill>
                <a:srgbClr val="FFFBF7"/>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693C"/>
        </a:solidFill>
        <a:effectLst/>
      </p:bgPr>
    </p:bg>
    <p:spTree>
      <p:nvGrpSpPr>
        <p:cNvPr id="1" name=""/>
        <p:cNvGrpSpPr/>
        <p:nvPr/>
      </p:nvGrpSpPr>
      <p:grpSpPr>
        <a:xfrm>
          <a:off x="0" y="0"/>
          <a:ext cx="0" cy="0"/>
          <a:chOff x="0" y="0"/>
          <a:chExt cx="0" cy="0"/>
        </a:xfrm>
      </p:grpSpPr>
      <p:grpSp>
        <p:nvGrpSpPr>
          <p:cNvPr id="2" name="Group 2"/>
          <p:cNvGrpSpPr/>
          <p:nvPr/>
        </p:nvGrpSpPr>
        <p:grpSpPr>
          <a:xfrm rot="0">
            <a:off x="10160278" y="-1394097"/>
            <a:ext cx="12173240" cy="10541477"/>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
              <a:stretch>
                <a:fillRect l="-7730" r="-7730"/>
              </a:stretch>
            </a:blipFill>
          </p:spPr>
        </p:sp>
      </p:grpSp>
      <p:grpSp>
        <p:nvGrpSpPr>
          <p:cNvPr id="4" name="Group 4"/>
          <p:cNvGrpSpPr/>
          <p:nvPr/>
        </p:nvGrpSpPr>
        <p:grpSpPr>
          <a:xfrm rot="0">
            <a:off x="8376765" y="4558631"/>
            <a:ext cx="4665404" cy="4040029"/>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87" r="-14987"/>
              </a:stretch>
            </a:blipFill>
            <a:ln w="219075" cap="sq">
              <a:solidFill>
                <a:srgbClr val="02693C"/>
              </a:solidFill>
              <a:prstDash val="solid"/>
              <a:miter/>
            </a:ln>
          </p:spPr>
        </p:sp>
      </p:grpSp>
      <p:sp>
        <p:nvSpPr>
          <p:cNvPr id="6" name="Freeform 6"/>
          <p:cNvSpPr/>
          <p:nvPr/>
        </p:nvSpPr>
        <p:spPr>
          <a:xfrm rot="-1211025">
            <a:off x="9462933" y="1840329"/>
            <a:ext cx="2493067" cy="1307302"/>
          </a:xfrm>
          <a:custGeom>
            <a:avLst/>
            <a:gdLst/>
            <a:ahLst/>
            <a:cxnLst/>
            <a:rect l="l" t="t" r="r" b="b"/>
            <a:pathLst>
              <a:path w="2493067" h="1307302">
                <a:moveTo>
                  <a:pt x="0" y="0"/>
                </a:moveTo>
                <a:lnTo>
                  <a:pt x="2493067" y="0"/>
                </a:lnTo>
                <a:lnTo>
                  <a:pt x="2493067" y="1307302"/>
                </a:lnTo>
                <a:lnTo>
                  <a:pt x="0" y="1307302"/>
                </a:lnTo>
                <a:lnTo>
                  <a:pt x="0" y="0"/>
                </a:lnTo>
                <a:close/>
              </a:path>
            </a:pathLst>
          </a:custGeom>
          <a:blipFill>
            <a:blip r:embed="rId3"/>
            <a:stretch>
              <a:fillRect/>
            </a:stretch>
          </a:blipFill>
        </p:spPr>
      </p:sp>
      <p:sp>
        <p:nvSpPr>
          <p:cNvPr id="7" name="Freeform 7"/>
          <p:cNvSpPr/>
          <p:nvPr/>
        </p:nvSpPr>
        <p:spPr>
          <a:xfrm>
            <a:off x="6440499" y="7793375"/>
            <a:ext cx="1427369" cy="1610572"/>
          </a:xfrm>
          <a:custGeom>
            <a:avLst/>
            <a:gdLst/>
            <a:ahLst/>
            <a:cxnLst/>
            <a:rect l="l" t="t" r="r" b="b"/>
            <a:pathLst>
              <a:path w="1427369" h="1610572">
                <a:moveTo>
                  <a:pt x="0" y="0"/>
                </a:moveTo>
                <a:lnTo>
                  <a:pt x="1427369" y="0"/>
                </a:lnTo>
                <a:lnTo>
                  <a:pt x="1427369" y="1610571"/>
                </a:lnTo>
                <a:lnTo>
                  <a:pt x="0" y="1610571"/>
                </a:lnTo>
                <a:lnTo>
                  <a:pt x="0" y="0"/>
                </a:lnTo>
                <a:close/>
              </a:path>
            </a:pathLst>
          </a:custGeom>
          <a:blipFill>
            <a:blip r:embed="rId4"/>
            <a:stretch>
              <a:fillRect/>
            </a:stretch>
          </a:blipFill>
        </p:spPr>
      </p:sp>
      <p:sp>
        <p:nvSpPr>
          <p:cNvPr id="8" name="TextBox 8"/>
          <p:cNvSpPr txBox="1"/>
          <p:nvPr/>
        </p:nvSpPr>
        <p:spPr>
          <a:xfrm>
            <a:off x="1028700" y="3337526"/>
            <a:ext cx="7348065" cy="1221105"/>
          </a:xfrm>
          <a:prstGeom prst="rect">
            <a:avLst/>
          </a:prstGeom>
        </p:spPr>
        <p:txBody>
          <a:bodyPr lIns="0" tIns="0" rIns="0" bIns="0" rtlCol="0" anchor="t">
            <a:spAutoFit/>
          </a:bodyPr>
          <a:lstStyle/>
          <a:p>
            <a:pPr algn="l">
              <a:lnSpc>
                <a:spcPts val="8460"/>
              </a:lnSpc>
            </a:pPr>
            <a:r>
              <a:rPr lang="en-US" sz="9000" b="1" spc="-288">
                <a:solidFill>
                  <a:srgbClr val="BFD31C"/>
                </a:solidFill>
                <a:latin typeface="Poppins Bold" panose="00000800000000000000"/>
                <a:ea typeface="Poppins Bold" panose="00000800000000000000"/>
                <a:cs typeface="Poppins Bold" panose="00000800000000000000"/>
                <a:sym typeface="Poppins Bold" panose="00000800000000000000"/>
              </a:rPr>
              <a:t>DISCUSSION</a:t>
            </a:r>
            <a:endParaRPr lang="en-US" sz="9000" b="1" spc="-288">
              <a:solidFill>
                <a:srgbClr val="BFD31C"/>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028700" y="4463381"/>
            <a:ext cx="6839168" cy="3424783"/>
          </a:xfrm>
          <a:prstGeom prst="rect">
            <a:avLst/>
          </a:prstGeom>
        </p:spPr>
        <p:txBody>
          <a:bodyPr lIns="0" tIns="0" rIns="0" bIns="0" rtlCol="0" anchor="t">
            <a:spAutoFit/>
          </a:bodyPr>
          <a:lstStyle/>
          <a:p>
            <a:pPr marL="0" lvl="0" indent="0" algn="just">
              <a:lnSpc>
                <a:spcPts val="3020"/>
              </a:lnSpc>
            </a:pPr>
            <a:r>
              <a:rPr lang="en-US" sz="1865" spc="-72">
                <a:solidFill>
                  <a:srgbClr val="FFFFFF"/>
                </a:solidFill>
                <a:latin typeface="Poppins" panose="00000500000000000000"/>
                <a:ea typeface="Poppins" panose="00000500000000000000"/>
                <a:cs typeface="Poppins" panose="00000500000000000000"/>
                <a:sym typeface="Poppins" panose="00000500000000000000"/>
              </a:rPr>
              <a:t>Automation and real-time monitoring make plant care more efficient. The system creates the perfect environment for plant growth with minimal user involvement. Automatic irrigation saves water and ensures plants get the right amount of moisture. Future improvements could include predictive analytics to anticipate plant needs and wireless control for remote access. However, challenges like sensor calibration, power stability, and environmental changes need to be addressed for long-term reliability.</a:t>
            </a:r>
            <a:endParaRPr lang="en-US" sz="1865" spc="-72">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693C"/>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8364990" cy="10287000"/>
            <a:chOff x="0" y="0"/>
            <a:chExt cx="11153320" cy="13716000"/>
          </a:xfrm>
        </p:grpSpPr>
        <p:pic>
          <p:nvPicPr>
            <p:cNvPr id="3" name="Picture 3"/>
            <p:cNvPicPr>
              <a:picLocks noChangeAspect="1"/>
            </p:cNvPicPr>
            <p:nvPr/>
          </p:nvPicPr>
          <p:blipFill>
            <a:blip r:embed="rId1"/>
            <a:srcRect t="9387" b="9387"/>
            <a:stretch>
              <a:fillRect/>
            </a:stretch>
          </p:blipFill>
          <p:spPr>
            <a:xfrm>
              <a:off x="0" y="0"/>
              <a:ext cx="11153320" cy="6794500"/>
            </a:xfrm>
            <a:prstGeom prst="rect">
              <a:avLst/>
            </a:prstGeom>
          </p:spPr>
        </p:pic>
        <p:pic>
          <p:nvPicPr>
            <p:cNvPr id="4" name="Picture 4"/>
            <p:cNvPicPr>
              <a:picLocks noChangeAspect="1"/>
            </p:cNvPicPr>
            <p:nvPr/>
          </p:nvPicPr>
          <p:blipFill>
            <a:blip r:embed="rId2"/>
            <a:srcRect t="9387" b="9387"/>
            <a:stretch>
              <a:fillRect/>
            </a:stretch>
          </p:blipFill>
          <p:spPr>
            <a:xfrm>
              <a:off x="0" y="6921500"/>
              <a:ext cx="11153320" cy="6794500"/>
            </a:xfrm>
            <a:prstGeom prst="rect">
              <a:avLst/>
            </a:prstGeom>
          </p:spPr>
        </p:pic>
      </p:grpSp>
      <p:sp>
        <p:nvSpPr>
          <p:cNvPr id="5" name="Freeform 5"/>
          <p:cNvSpPr/>
          <p:nvPr/>
        </p:nvSpPr>
        <p:spPr>
          <a:xfrm>
            <a:off x="1028700" y="1028700"/>
            <a:ext cx="633460" cy="421675"/>
          </a:xfrm>
          <a:custGeom>
            <a:avLst/>
            <a:gdLst/>
            <a:ahLst/>
            <a:cxnLst/>
            <a:rect l="l" t="t" r="r" b="b"/>
            <a:pathLst>
              <a:path w="633460" h="421675">
                <a:moveTo>
                  <a:pt x="0" y="0"/>
                </a:moveTo>
                <a:lnTo>
                  <a:pt x="633460" y="0"/>
                </a:lnTo>
                <a:lnTo>
                  <a:pt x="633460" y="421675"/>
                </a:lnTo>
                <a:lnTo>
                  <a:pt x="0" y="421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7651306" y="8198000"/>
            <a:ext cx="1427369" cy="1610572"/>
          </a:xfrm>
          <a:custGeom>
            <a:avLst/>
            <a:gdLst/>
            <a:ahLst/>
            <a:cxnLst/>
            <a:rect l="l" t="t" r="r" b="b"/>
            <a:pathLst>
              <a:path w="1427369" h="1610572">
                <a:moveTo>
                  <a:pt x="0" y="0"/>
                </a:moveTo>
                <a:lnTo>
                  <a:pt x="1427369" y="0"/>
                </a:lnTo>
                <a:lnTo>
                  <a:pt x="1427369" y="1610572"/>
                </a:lnTo>
                <a:lnTo>
                  <a:pt x="0" y="1610572"/>
                </a:lnTo>
                <a:lnTo>
                  <a:pt x="0" y="0"/>
                </a:lnTo>
                <a:close/>
              </a:path>
            </a:pathLst>
          </a:custGeom>
          <a:blipFill>
            <a:blip r:embed="rId5"/>
            <a:stretch>
              <a:fillRect/>
            </a:stretch>
          </a:blipFill>
        </p:spPr>
      </p:sp>
      <p:sp>
        <p:nvSpPr>
          <p:cNvPr id="7" name="Freeform 7"/>
          <p:cNvSpPr/>
          <p:nvPr/>
        </p:nvSpPr>
        <p:spPr>
          <a:xfrm rot="1567596">
            <a:off x="15875539" y="801114"/>
            <a:ext cx="1368588" cy="2477083"/>
          </a:xfrm>
          <a:custGeom>
            <a:avLst/>
            <a:gdLst/>
            <a:ahLst/>
            <a:cxnLst/>
            <a:rect l="l" t="t" r="r" b="b"/>
            <a:pathLst>
              <a:path w="1368588" h="2477083">
                <a:moveTo>
                  <a:pt x="0" y="0"/>
                </a:moveTo>
                <a:lnTo>
                  <a:pt x="1368589" y="0"/>
                </a:lnTo>
                <a:lnTo>
                  <a:pt x="1368589" y="2477083"/>
                </a:lnTo>
                <a:lnTo>
                  <a:pt x="0" y="2477083"/>
                </a:lnTo>
                <a:lnTo>
                  <a:pt x="0" y="0"/>
                </a:lnTo>
                <a:close/>
              </a:path>
            </a:pathLst>
          </a:custGeom>
          <a:blipFill>
            <a:blip r:embed="rId6"/>
            <a:stretch>
              <a:fillRect/>
            </a:stretch>
          </a:blipFill>
        </p:spPr>
      </p:sp>
      <p:sp>
        <p:nvSpPr>
          <p:cNvPr id="8" name="TextBox 8"/>
          <p:cNvSpPr txBox="1"/>
          <p:nvPr/>
        </p:nvSpPr>
        <p:spPr>
          <a:xfrm>
            <a:off x="9144000" y="2958946"/>
            <a:ext cx="7616084" cy="1102368"/>
          </a:xfrm>
          <a:prstGeom prst="rect">
            <a:avLst/>
          </a:prstGeom>
        </p:spPr>
        <p:txBody>
          <a:bodyPr lIns="0" tIns="0" rIns="0" bIns="0" rtlCol="0" anchor="t">
            <a:spAutoFit/>
          </a:bodyPr>
          <a:lstStyle/>
          <a:p>
            <a:pPr algn="l">
              <a:lnSpc>
                <a:spcPts val="7520"/>
              </a:lnSpc>
            </a:pPr>
            <a:r>
              <a:rPr lang="en-US" sz="8000" b="1" spc="-256">
                <a:solidFill>
                  <a:srgbClr val="BFD31C"/>
                </a:solidFill>
                <a:latin typeface="Poppins Bold" panose="00000800000000000000"/>
                <a:ea typeface="Poppins Bold" panose="00000800000000000000"/>
                <a:cs typeface="Poppins Bold" panose="00000800000000000000"/>
                <a:sym typeface="Poppins Bold" panose="00000800000000000000"/>
              </a:rPr>
              <a:t>CONCLUSION</a:t>
            </a:r>
            <a:endParaRPr lang="en-US" sz="8000" b="1" spc="-256">
              <a:solidFill>
                <a:srgbClr val="BFD31C"/>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797379" y="1205618"/>
            <a:ext cx="1992632" cy="172615"/>
          </a:xfrm>
          <a:prstGeom prst="rect">
            <a:avLst/>
          </a:prstGeom>
        </p:spPr>
        <p:txBody>
          <a:bodyPr lIns="0" tIns="0" rIns="0" bIns="0" rtlCol="0" anchor="t">
            <a:spAutoFit/>
          </a:bodyPr>
          <a:lstStyle/>
          <a:p>
            <a:pPr algn="l">
              <a:lnSpc>
                <a:spcPts val="915"/>
              </a:lnSpc>
            </a:pPr>
            <a:r>
              <a:rPr lang="en-US" sz="1835" b="1">
                <a:solidFill>
                  <a:srgbClr val="FFFFFF"/>
                </a:solidFill>
                <a:latin typeface="Poppins Bold" panose="00000800000000000000"/>
                <a:ea typeface="Poppins Bold" panose="00000800000000000000"/>
                <a:cs typeface="Poppins Bold" panose="00000800000000000000"/>
                <a:sym typeface="Poppins Bold" panose="00000800000000000000"/>
              </a:rPr>
              <a:t>SALFORD &amp; CO.</a:t>
            </a:r>
            <a:endParaRPr lang="en-US" sz="1835"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9144000" y="4367480"/>
            <a:ext cx="8115300" cy="3149534"/>
          </a:xfrm>
          <a:prstGeom prst="rect">
            <a:avLst/>
          </a:prstGeom>
        </p:spPr>
        <p:txBody>
          <a:bodyPr lIns="0" tIns="0" rIns="0" bIns="0" rtlCol="0" anchor="t">
            <a:spAutoFit/>
          </a:bodyPr>
          <a:lstStyle/>
          <a:p>
            <a:pPr algn="just">
              <a:lnSpc>
                <a:spcPts val="3395"/>
              </a:lnSpc>
            </a:pPr>
            <a:r>
              <a:rPr lang="en-US" sz="1865" spc="-72">
                <a:solidFill>
                  <a:srgbClr val="FFFFFF"/>
                </a:solidFill>
                <a:latin typeface="Poppins" panose="00000500000000000000"/>
                <a:ea typeface="Poppins" panose="00000500000000000000"/>
                <a:cs typeface="Poppins" panose="00000500000000000000"/>
                <a:sym typeface="Poppins" panose="00000500000000000000"/>
              </a:rPr>
              <a:t> The Smart Garden Monitoring System offers a practical and efficient solution for maintaining healthy gardens. The technology improves plant growth while lowering labor costs by using sensors for automated control and real-time monitoring. This research raises up opportunities for advancements in sustainable agriculture by showcasing the potential of smart gardening.</a:t>
            </a:r>
            <a:endParaRPr lang="en-US" sz="1865" spc="-72">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2030"/>
              </a:lnSpc>
            </a:pPr>
          </a:p>
          <a:p>
            <a:pPr marL="0" lvl="0" indent="0" algn="just">
              <a:lnSpc>
                <a:spcPts val="2030"/>
              </a:lnSpc>
              <a:spcBef>
                <a:spcPct val="0"/>
              </a:spcBef>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59" b="-9259"/>
            </a:stretch>
          </a:blipFill>
        </p:spPr>
      </p:sp>
      <p:sp>
        <p:nvSpPr>
          <p:cNvPr id="3" name="TextBox 3"/>
          <p:cNvSpPr txBox="1"/>
          <p:nvPr/>
        </p:nvSpPr>
        <p:spPr>
          <a:xfrm>
            <a:off x="2304227" y="4237576"/>
            <a:ext cx="13679546" cy="2242990"/>
          </a:xfrm>
          <a:prstGeom prst="rect">
            <a:avLst/>
          </a:prstGeom>
        </p:spPr>
        <p:txBody>
          <a:bodyPr lIns="0" tIns="0" rIns="0" bIns="0" rtlCol="0" anchor="t">
            <a:spAutoFit/>
          </a:bodyPr>
          <a:lstStyle/>
          <a:p>
            <a:pPr algn="ctr">
              <a:lnSpc>
                <a:spcPts val="16210"/>
              </a:lnSpc>
            </a:pPr>
            <a:r>
              <a:rPr lang="en-US" sz="14875" b="1">
                <a:solidFill>
                  <a:srgbClr val="FFFBF7"/>
                </a:solidFill>
                <a:latin typeface="Poppins Bold" panose="00000800000000000000"/>
                <a:ea typeface="Poppins Bold" panose="00000800000000000000"/>
                <a:cs typeface="Poppins Bold" panose="00000800000000000000"/>
                <a:sym typeface="Poppins Bold" panose="00000800000000000000"/>
              </a:rPr>
              <a:t>THANK YOU</a:t>
            </a:r>
            <a:endParaRPr lang="en-US" sz="14875" b="1">
              <a:solidFill>
                <a:srgbClr val="FFFBF7"/>
              </a:solidFill>
              <a:latin typeface="Poppins Bold" panose="00000800000000000000"/>
              <a:ea typeface="Poppins Bold" panose="00000800000000000000"/>
              <a:cs typeface="Poppins Bold" panose="00000800000000000000"/>
              <a:sym typeface="Poppins Bold" panose="00000800000000000000"/>
            </a:endParaRPr>
          </a:p>
        </p:txBody>
      </p:sp>
      <p:sp>
        <p:nvSpPr>
          <p:cNvPr id="4" name="Freeform 4"/>
          <p:cNvSpPr/>
          <p:nvPr/>
        </p:nvSpPr>
        <p:spPr>
          <a:xfrm rot="1511338">
            <a:off x="-1350763" y="6881922"/>
            <a:ext cx="5726213" cy="4752757"/>
          </a:xfrm>
          <a:custGeom>
            <a:avLst/>
            <a:gdLst/>
            <a:ahLst/>
            <a:cxnLst/>
            <a:rect l="l" t="t" r="r" b="b"/>
            <a:pathLst>
              <a:path w="5726213" h="4752757">
                <a:moveTo>
                  <a:pt x="0" y="0"/>
                </a:moveTo>
                <a:lnTo>
                  <a:pt x="5726213" y="0"/>
                </a:lnTo>
                <a:lnTo>
                  <a:pt x="5726213" y="4752756"/>
                </a:lnTo>
                <a:lnTo>
                  <a:pt x="0" y="4752756"/>
                </a:lnTo>
                <a:lnTo>
                  <a:pt x="0" y="0"/>
                </a:lnTo>
                <a:close/>
              </a:path>
            </a:pathLst>
          </a:custGeom>
          <a:blipFill>
            <a:blip r:embed="rId2"/>
            <a:stretch>
              <a:fillRect/>
            </a:stretch>
          </a:blipFill>
        </p:spPr>
      </p:sp>
      <p:sp>
        <p:nvSpPr>
          <p:cNvPr id="5" name="Freeform 5"/>
          <p:cNvSpPr/>
          <p:nvPr/>
        </p:nvSpPr>
        <p:spPr>
          <a:xfrm rot="-9172651">
            <a:off x="14370900" y="-1285019"/>
            <a:ext cx="5226996" cy="5759775"/>
          </a:xfrm>
          <a:custGeom>
            <a:avLst/>
            <a:gdLst/>
            <a:ahLst/>
            <a:cxnLst/>
            <a:rect l="l" t="t" r="r" b="b"/>
            <a:pathLst>
              <a:path w="5226996" h="5759775">
                <a:moveTo>
                  <a:pt x="0" y="0"/>
                </a:moveTo>
                <a:lnTo>
                  <a:pt x="5226996" y="0"/>
                </a:lnTo>
                <a:lnTo>
                  <a:pt x="5226996" y="5759776"/>
                </a:lnTo>
                <a:lnTo>
                  <a:pt x="0" y="5759776"/>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5304"/>
        </a:solidFill>
        <a:effectLst/>
      </p:bgPr>
    </p:bg>
    <p:spTree>
      <p:nvGrpSpPr>
        <p:cNvPr id="1" name=""/>
        <p:cNvGrpSpPr/>
        <p:nvPr/>
      </p:nvGrpSpPr>
      <p:grpSpPr>
        <a:xfrm>
          <a:off x="0" y="0"/>
          <a:ext cx="0" cy="0"/>
          <a:chOff x="0" y="0"/>
          <a:chExt cx="0" cy="0"/>
        </a:xfrm>
      </p:grpSpPr>
      <p:sp>
        <p:nvSpPr>
          <p:cNvPr id="2" name="TextBox 2"/>
          <p:cNvSpPr txBox="1"/>
          <p:nvPr/>
        </p:nvSpPr>
        <p:spPr>
          <a:xfrm>
            <a:off x="1470554" y="971550"/>
            <a:ext cx="5005012" cy="497091"/>
          </a:xfrm>
          <a:prstGeom prst="rect">
            <a:avLst/>
          </a:prstGeom>
        </p:spPr>
        <p:txBody>
          <a:bodyPr lIns="0" tIns="0" rIns="0" bIns="0" rtlCol="0" anchor="t">
            <a:spAutoFit/>
          </a:bodyPr>
          <a:lstStyle/>
          <a:p>
            <a:pPr algn="r">
              <a:lnSpc>
                <a:spcPts val="4095"/>
              </a:lnSpc>
            </a:pPr>
            <a:r>
              <a:rPr lang="en-US" sz="2925" b="1" spc="421">
                <a:solidFill>
                  <a:srgbClr val="FFFBF7"/>
                </a:solidFill>
                <a:latin typeface="Open Sauce Bold" panose="00000800000000000000"/>
                <a:ea typeface="Open Sauce Bold" panose="00000800000000000000"/>
                <a:cs typeface="Open Sauce Bold" panose="00000800000000000000"/>
                <a:sym typeface="Open Sauce Bold" panose="00000800000000000000"/>
              </a:rPr>
              <a:t>FRADEL AND SPIES</a:t>
            </a:r>
            <a:endParaRPr lang="en-US" sz="2925" b="1" spc="421">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3" name="Freeform 3"/>
          <p:cNvSpPr/>
          <p:nvPr/>
        </p:nvSpPr>
        <p:spPr>
          <a:xfrm>
            <a:off x="1028700" y="1028700"/>
            <a:ext cx="883708" cy="428305"/>
          </a:xfrm>
          <a:custGeom>
            <a:avLst/>
            <a:gdLst/>
            <a:ahLst/>
            <a:cxnLst/>
            <a:rect l="l" t="t" r="r" b="b"/>
            <a:pathLst>
              <a:path w="883708" h="428305">
                <a:moveTo>
                  <a:pt x="0" y="0"/>
                </a:moveTo>
                <a:lnTo>
                  <a:pt x="883708" y="0"/>
                </a:lnTo>
                <a:lnTo>
                  <a:pt x="883708" y="428305"/>
                </a:lnTo>
                <a:lnTo>
                  <a:pt x="0" y="4283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p:nvPr/>
        </p:nvGrpSpPr>
        <p:grpSpPr>
          <a:xfrm rot="0">
            <a:off x="7302151" y="3086367"/>
            <a:ext cx="3683736" cy="368373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0796" b="-10796"/>
              </a:stretch>
            </a:blipFill>
            <a:ln w="200025" cap="sq">
              <a:solidFill>
                <a:srgbClr val="DEFF81"/>
              </a:solidFill>
              <a:prstDash val="solid"/>
              <a:miter/>
            </a:ln>
          </p:spPr>
        </p:sp>
      </p:grpSp>
      <p:sp>
        <p:nvSpPr>
          <p:cNvPr id="8" name="Freeform 8"/>
          <p:cNvSpPr/>
          <p:nvPr/>
        </p:nvSpPr>
        <p:spPr>
          <a:xfrm rot="-8386742">
            <a:off x="14488163" y="-2704462"/>
            <a:ext cx="4810751" cy="6403662"/>
          </a:xfrm>
          <a:custGeom>
            <a:avLst/>
            <a:gdLst/>
            <a:ahLst/>
            <a:cxnLst/>
            <a:rect l="l" t="t" r="r" b="b"/>
            <a:pathLst>
              <a:path w="4810751" h="6403662">
                <a:moveTo>
                  <a:pt x="0" y="0"/>
                </a:moveTo>
                <a:lnTo>
                  <a:pt x="4810751" y="0"/>
                </a:lnTo>
                <a:lnTo>
                  <a:pt x="4810751" y="6403662"/>
                </a:lnTo>
                <a:lnTo>
                  <a:pt x="0" y="6403662"/>
                </a:lnTo>
                <a:lnTo>
                  <a:pt x="0" y="0"/>
                </a:lnTo>
                <a:close/>
              </a:path>
            </a:pathLst>
          </a:custGeom>
          <a:blipFill>
            <a:blip r:embed="rId4"/>
            <a:stretch>
              <a:fillRect/>
            </a:stretch>
          </a:blipFill>
        </p:spPr>
      </p:sp>
      <p:sp>
        <p:nvSpPr>
          <p:cNvPr id="9" name="Freeform 9"/>
          <p:cNvSpPr/>
          <p:nvPr/>
        </p:nvSpPr>
        <p:spPr>
          <a:xfrm>
            <a:off x="5268712" y="7717787"/>
            <a:ext cx="3591987" cy="3958112"/>
          </a:xfrm>
          <a:custGeom>
            <a:avLst/>
            <a:gdLst/>
            <a:ahLst/>
            <a:cxnLst/>
            <a:rect l="l" t="t" r="r" b="b"/>
            <a:pathLst>
              <a:path w="3591987" h="3958112">
                <a:moveTo>
                  <a:pt x="0" y="0"/>
                </a:moveTo>
                <a:lnTo>
                  <a:pt x="3591987" y="0"/>
                </a:lnTo>
                <a:lnTo>
                  <a:pt x="3591987" y="3958112"/>
                </a:lnTo>
                <a:lnTo>
                  <a:pt x="0" y="3958112"/>
                </a:lnTo>
                <a:lnTo>
                  <a:pt x="0" y="0"/>
                </a:lnTo>
                <a:close/>
              </a:path>
            </a:pathLst>
          </a:custGeom>
          <a:blipFill>
            <a:blip r:embed="rId5"/>
            <a:stretch>
              <a:fillRect/>
            </a:stretch>
          </a:blipFill>
        </p:spPr>
      </p:sp>
      <p:sp>
        <p:nvSpPr>
          <p:cNvPr id="14" name="TextBox 14"/>
          <p:cNvSpPr txBox="1"/>
          <p:nvPr/>
        </p:nvSpPr>
        <p:spPr>
          <a:xfrm>
            <a:off x="4847304" y="1752118"/>
            <a:ext cx="8593392" cy="1118235"/>
          </a:xfrm>
          <a:prstGeom prst="rect">
            <a:avLst/>
          </a:prstGeom>
        </p:spPr>
        <p:txBody>
          <a:bodyPr lIns="0" tIns="0" rIns="0" bIns="0" rtlCol="0" anchor="t">
            <a:spAutoFit/>
          </a:bodyPr>
          <a:lstStyle/>
          <a:p>
            <a:pPr algn="ctr">
              <a:lnSpc>
                <a:spcPts val="8720"/>
              </a:lnSpc>
            </a:pPr>
            <a:r>
              <a:rPr lang="en-US" sz="8000" b="1">
                <a:solidFill>
                  <a:srgbClr val="FFFBF7"/>
                </a:solidFill>
                <a:latin typeface="Poppins Bold" panose="00000800000000000000"/>
                <a:ea typeface="Poppins Bold" panose="00000800000000000000"/>
                <a:cs typeface="Poppins Bold" panose="00000800000000000000"/>
                <a:sym typeface="Poppins Bold" panose="00000800000000000000"/>
              </a:rPr>
              <a:t>MEET </a:t>
            </a:r>
            <a:r>
              <a:rPr lang="en-MY" altLang="en-US" sz="8000" b="1">
                <a:solidFill>
                  <a:srgbClr val="FFFBF7"/>
                </a:solidFill>
                <a:latin typeface="Poppins Bold" panose="00000800000000000000"/>
                <a:ea typeface="Poppins Bold" panose="00000800000000000000"/>
                <a:cs typeface="Poppins Bold" panose="00000800000000000000"/>
                <a:sym typeface="Poppins Bold" panose="00000800000000000000"/>
              </a:rPr>
              <a:t>ME</a:t>
            </a:r>
            <a:endParaRPr lang="en-MY" altLang="en-US" sz="8000" b="1">
              <a:solidFill>
                <a:srgbClr val="FFFBF7"/>
              </a:solidFill>
              <a:latin typeface="Poppins Bold" panose="00000800000000000000"/>
              <a:ea typeface="Poppins Bold" panose="00000800000000000000"/>
              <a:cs typeface="Poppins Bold" panose="00000800000000000000"/>
              <a:sym typeface="Poppins Bold" panose="00000800000000000000"/>
            </a:endParaRPr>
          </a:p>
        </p:txBody>
      </p:sp>
      <p:sp>
        <p:nvSpPr>
          <p:cNvPr id="16" name="TextBox 16"/>
          <p:cNvSpPr txBox="1"/>
          <p:nvPr/>
        </p:nvSpPr>
        <p:spPr>
          <a:xfrm>
            <a:off x="5515610" y="7277100"/>
            <a:ext cx="7256780" cy="361950"/>
          </a:xfrm>
          <a:prstGeom prst="rect">
            <a:avLst/>
          </a:prstGeom>
        </p:spPr>
        <p:txBody>
          <a:bodyPr wrap="square" lIns="0" tIns="0" rIns="0" bIns="0" rtlCol="0" anchor="t">
            <a:spAutoFit/>
          </a:bodyPr>
          <a:lstStyle/>
          <a:p>
            <a:pPr marL="0" lvl="0" indent="0" algn="ctr">
              <a:lnSpc>
                <a:spcPts val="2825"/>
              </a:lnSpc>
              <a:spcBef>
                <a:spcPct val="0"/>
              </a:spcBef>
            </a:pPr>
            <a:r>
              <a:rPr lang="en-US" sz="2590" b="1" spc="-101">
                <a:solidFill>
                  <a:srgbClr val="FFFBF7"/>
                </a:solidFill>
                <a:latin typeface="Open Sauce Bold" panose="00000800000000000000"/>
                <a:ea typeface="Open Sauce Bold" panose="00000800000000000000"/>
                <a:cs typeface="Open Sauce Bold" panose="00000800000000000000"/>
                <a:sym typeface="Open Sauce Bold" panose="00000800000000000000"/>
              </a:rPr>
              <a:t>MUHD AZRUL</a:t>
            </a:r>
            <a:endParaRPr lang="en-US" sz="2590" b="1" spc="-101">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EFF81"/>
        </a:solidFill>
        <a:effectLst/>
      </p:bgPr>
    </p:bg>
    <p:spTree>
      <p:nvGrpSpPr>
        <p:cNvPr id="1" name=""/>
        <p:cNvGrpSpPr/>
        <p:nvPr/>
      </p:nvGrpSpPr>
      <p:grpSpPr>
        <a:xfrm>
          <a:off x="0" y="0"/>
          <a:ext cx="0" cy="0"/>
          <a:chOff x="0" y="0"/>
          <a:chExt cx="0" cy="0"/>
        </a:xfrm>
      </p:grpSpPr>
      <p:sp>
        <p:nvSpPr>
          <p:cNvPr id="2" name="TextBox 2"/>
          <p:cNvSpPr txBox="1"/>
          <p:nvPr/>
        </p:nvSpPr>
        <p:spPr>
          <a:xfrm>
            <a:off x="1470554" y="971550"/>
            <a:ext cx="5005012" cy="497091"/>
          </a:xfrm>
          <a:prstGeom prst="rect">
            <a:avLst/>
          </a:prstGeom>
        </p:spPr>
        <p:txBody>
          <a:bodyPr lIns="0" tIns="0" rIns="0" bIns="0" rtlCol="0" anchor="t">
            <a:spAutoFit/>
          </a:bodyPr>
          <a:lstStyle/>
          <a:p>
            <a:pPr algn="r">
              <a:lnSpc>
                <a:spcPts val="4095"/>
              </a:lnSpc>
            </a:pPr>
            <a:r>
              <a:rPr lang="en-US" sz="2925" b="1" spc="421">
                <a:solidFill>
                  <a:srgbClr val="0B5304"/>
                </a:solidFill>
                <a:latin typeface="Open Sauce Bold" panose="00000800000000000000"/>
                <a:ea typeface="Open Sauce Bold" panose="00000800000000000000"/>
                <a:cs typeface="Open Sauce Bold" panose="00000800000000000000"/>
                <a:sym typeface="Open Sauce Bold" panose="00000800000000000000"/>
              </a:rPr>
              <a:t>FRADEL AND SPIES</a:t>
            </a:r>
            <a:endParaRPr lang="en-US" sz="2925" b="1" spc="421">
              <a:solidFill>
                <a:srgbClr val="0B5304"/>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3" name="Freeform 3"/>
          <p:cNvSpPr/>
          <p:nvPr/>
        </p:nvSpPr>
        <p:spPr>
          <a:xfrm>
            <a:off x="1028700" y="1028700"/>
            <a:ext cx="883708" cy="428305"/>
          </a:xfrm>
          <a:custGeom>
            <a:avLst/>
            <a:gdLst/>
            <a:ahLst/>
            <a:cxnLst/>
            <a:rect l="l" t="t" r="r" b="b"/>
            <a:pathLst>
              <a:path w="883708" h="428305">
                <a:moveTo>
                  <a:pt x="0" y="0"/>
                </a:moveTo>
                <a:lnTo>
                  <a:pt x="883708" y="0"/>
                </a:lnTo>
                <a:lnTo>
                  <a:pt x="883708" y="428305"/>
                </a:lnTo>
                <a:lnTo>
                  <a:pt x="0" y="4283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0">
            <a:off x="10503159" y="1468641"/>
            <a:ext cx="7237510" cy="723751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2933" r="-17340"/>
              </a:stretch>
            </a:blipFill>
            <a:ln w="238125" cap="sq">
              <a:solidFill>
                <a:srgbClr val="0B5304"/>
              </a:solidFill>
              <a:prstDash val="solid"/>
              <a:miter/>
            </a:ln>
          </p:spPr>
        </p:sp>
      </p:grpSp>
      <p:sp>
        <p:nvSpPr>
          <p:cNvPr id="6" name="TextBox 6"/>
          <p:cNvSpPr txBox="1"/>
          <p:nvPr/>
        </p:nvSpPr>
        <p:spPr>
          <a:xfrm>
            <a:off x="1028700" y="4815340"/>
            <a:ext cx="7572704" cy="3293745"/>
          </a:xfrm>
          <a:prstGeom prst="rect">
            <a:avLst/>
          </a:prstGeom>
        </p:spPr>
        <p:txBody>
          <a:bodyPr lIns="0" tIns="0" rIns="0" bIns="0" rtlCol="0" anchor="t">
            <a:spAutoFit/>
          </a:bodyPr>
          <a:lstStyle/>
          <a:p>
            <a:pPr algn="just">
              <a:lnSpc>
                <a:spcPts val="2335"/>
              </a:lnSpc>
            </a:pPr>
            <a:r>
              <a:rPr lang="en-US" sz="2140" spc="-83">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The Smart Garden Monitoring System automates garden maintenance by using sensors to track important factors like soil pH, light, water levels, temperature, and CO2 concentration. It provides real-time data and automates irrigation to ensure plants get the right care with less effort.</a:t>
            </a:r>
            <a:endParaRPr lang="en-US" sz="2140" spc="-83">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algn="just">
              <a:lnSpc>
                <a:spcPts val="2335"/>
              </a:lnSpc>
            </a:pPr>
            <a:endParaRPr>
              <a:latin typeface="Arial" panose="020B0604020202020204" pitchFamily="34" charset="0"/>
              <a:cs typeface="Arial" panose="020B0604020202020204" pitchFamily="34" charset="0"/>
            </a:endParaRPr>
          </a:p>
          <a:p>
            <a:pPr algn="just">
              <a:lnSpc>
                <a:spcPts val="2335"/>
              </a:lnSpc>
            </a:pPr>
            <a:r>
              <a:rPr lang="en-US" sz="2140" spc="-83">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This system helps gardeners and small farms save resources, reduce costs, and improve plant growth. It’s a sustainable solution that supports urban gardening and food production, making it easier to manage gardens efficiently.</a:t>
            </a:r>
            <a:endParaRPr lang="en-US" sz="2140" spc="-83">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0" lvl="0" indent="0" algn="just">
              <a:lnSpc>
                <a:spcPts val="2335"/>
              </a:lnSpc>
              <a:spcBef>
                <a:spcPct val="0"/>
              </a:spcBef>
            </a:pPr>
            <a:endParaRPr>
              <a:latin typeface="Arial" panose="020B0604020202020204" pitchFamily="34" charset="0"/>
              <a:cs typeface="Arial" panose="020B0604020202020204" pitchFamily="34" charset="0"/>
            </a:endParaRPr>
          </a:p>
        </p:txBody>
      </p:sp>
      <p:sp>
        <p:nvSpPr>
          <p:cNvPr id="7" name="Freeform 7"/>
          <p:cNvSpPr/>
          <p:nvPr/>
        </p:nvSpPr>
        <p:spPr>
          <a:xfrm rot="638417">
            <a:off x="7279600" y="7184611"/>
            <a:ext cx="5731664" cy="6204778"/>
          </a:xfrm>
          <a:custGeom>
            <a:avLst/>
            <a:gdLst/>
            <a:ahLst/>
            <a:cxnLst/>
            <a:rect l="l" t="t" r="r" b="b"/>
            <a:pathLst>
              <a:path w="5731664" h="6204778">
                <a:moveTo>
                  <a:pt x="0" y="0"/>
                </a:moveTo>
                <a:lnTo>
                  <a:pt x="5731664" y="0"/>
                </a:lnTo>
                <a:lnTo>
                  <a:pt x="5731664" y="6204778"/>
                </a:lnTo>
                <a:lnTo>
                  <a:pt x="0" y="6204778"/>
                </a:lnTo>
                <a:lnTo>
                  <a:pt x="0" y="0"/>
                </a:lnTo>
                <a:close/>
              </a:path>
            </a:pathLst>
          </a:custGeom>
          <a:blipFill>
            <a:blip r:embed="rId4"/>
            <a:stretch>
              <a:fillRect/>
            </a:stretch>
          </a:blipFill>
        </p:spPr>
      </p:sp>
      <p:sp>
        <p:nvSpPr>
          <p:cNvPr id="8" name="Freeform 8"/>
          <p:cNvSpPr/>
          <p:nvPr/>
        </p:nvSpPr>
        <p:spPr>
          <a:xfrm rot="-1968874">
            <a:off x="14981820" y="1305203"/>
            <a:ext cx="2143915" cy="1124216"/>
          </a:xfrm>
          <a:custGeom>
            <a:avLst/>
            <a:gdLst/>
            <a:ahLst/>
            <a:cxnLst/>
            <a:rect l="l" t="t" r="r" b="b"/>
            <a:pathLst>
              <a:path w="2143915" h="1124216">
                <a:moveTo>
                  <a:pt x="0" y="0"/>
                </a:moveTo>
                <a:lnTo>
                  <a:pt x="2143915" y="0"/>
                </a:lnTo>
                <a:lnTo>
                  <a:pt x="2143915" y="1124216"/>
                </a:lnTo>
                <a:lnTo>
                  <a:pt x="0" y="1124216"/>
                </a:lnTo>
                <a:lnTo>
                  <a:pt x="0" y="0"/>
                </a:lnTo>
                <a:close/>
              </a:path>
            </a:pathLst>
          </a:custGeom>
          <a:blipFill>
            <a:blip r:embed="rId5"/>
            <a:stretch>
              <a:fillRect/>
            </a:stretch>
          </a:blipFill>
        </p:spPr>
      </p:sp>
      <p:sp>
        <p:nvSpPr>
          <p:cNvPr id="9" name="Freeform 9"/>
          <p:cNvSpPr/>
          <p:nvPr/>
        </p:nvSpPr>
        <p:spPr>
          <a:xfrm>
            <a:off x="17193338" y="1028700"/>
            <a:ext cx="1094662" cy="2178431"/>
          </a:xfrm>
          <a:custGeom>
            <a:avLst/>
            <a:gdLst/>
            <a:ahLst/>
            <a:cxnLst/>
            <a:rect l="l" t="t" r="r" b="b"/>
            <a:pathLst>
              <a:path w="1094662" h="2178431">
                <a:moveTo>
                  <a:pt x="0" y="0"/>
                </a:moveTo>
                <a:lnTo>
                  <a:pt x="1094662" y="0"/>
                </a:lnTo>
                <a:lnTo>
                  <a:pt x="1094662" y="2178431"/>
                </a:lnTo>
                <a:lnTo>
                  <a:pt x="0" y="2178431"/>
                </a:lnTo>
                <a:lnTo>
                  <a:pt x="0" y="0"/>
                </a:lnTo>
                <a:close/>
              </a:path>
            </a:pathLst>
          </a:custGeom>
          <a:blipFill>
            <a:blip r:embed="rId6"/>
            <a:stretch>
              <a:fillRect/>
            </a:stretch>
          </a:blipFill>
        </p:spPr>
      </p:sp>
      <p:sp>
        <p:nvSpPr>
          <p:cNvPr id="10" name="TextBox 10"/>
          <p:cNvSpPr txBox="1"/>
          <p:nvPr/>
        </p:nvSpPr>
        <p:spPr>
          <a:xfrm>
            <a:off x="1028700" y="2275748"/>
            <a:ext cx="8298134" cy="1454149"/>
          </a:xfrm>
          <a:prstGeom prst="rect">
            <a:avLst/>
          </a:prstGeom>
        </p:spPr>
        <p:txBody>
          <a:bodyPr lIns="0" tIns="0" rIns="0" bIns="0" rtlCol="0" anchor="t">
            <a:spAutoFit/>
          </a:bodyPr>
          <a:lstStyle/>
          <a:p>
            <a:pPr algn="l">
              <a:lnSpc>
                <a:spcPts val="11200"/>
              </a:lnSpc>
            </a:pPr>
            <a:r>
              <a:rPr lang="en-US" sz="8000" b="1">
                <a:solidFill>
                  <a:srgbClr val="0B5304"/>
                </a:solidFill>
                <a:latin typeface="Poppins Bold" panose="00000800000000000000"/>
                <a:ea typeface="Poppins Bold" panose="00000800000000000000"/>
                <a:cs typeface="Poppins Bold" panose="00000800000000000000"/>
                <a:sym typeface="Poppins Bold" panose="00000800000000000000"/>
              </a:rPr>
              <a:t>INTRODUCTION</a:t>
            </a:r>
            <a:endParaRPr lang="en-US" sz="8000" b="1">
              <a:solidFill>
                <a:srgbClr val="0B5304"/>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Freeform 2"/>
          <p:cNvSpPr/>
          <p:nvPr/>
        </p:nvSpPr>
        <p:spPr>
          <a:xfrm>
            <a:off x="363156" y="377624"/>
            <a:ext cx="883708" cy="428305"/>
          </a:xfrm>
          <a:custGeom>
            <a:avLst/>
            <a:gdLst/>
            <a:ahLst/>
            <a:cxnLst/>
            <a:rect l="l" t="t" r="r" b="b"/>
            <a:pathLst>
              <a:path w="883708" h="428305">
                <a:moveTo>
                  <a:pt x="0" y="0"/>
                </a:moveTo>
                <a:lnTo>
                  <a:pt x="883708" y="0"/>
                </a:lnTo>
                <a:lnTo>
                  <a:pt x="883708" y="428306"/>
                </a:lnTo>
                <a:lnTo>
                  <a:pt x="0" y="42830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506978">
            <a:off x="9765403" y="-487842"/>
            <a:ext cx="11310187" cy="11262685"/>
            <a:chOff x="0" y="0"/>
            <a:chExt cx="6350000" cy="6323330"/>
          </a:xfrm>
        </p:grpSpPr>
        <p:sp>
          <p:nvSpPr>
            <p:cNvPr id="4" name="Freeform 4"/>
            <p:cNvSpPr/>
            <p:nvPr/>
          </p:nvSpPr>
          <p:spPr>
            <a:xfrm>
              <a:off x="-22860" y="-29210"/>
              <a:ext cx="6393180" cy="6366510"/>
            </a:xfrm>
            <a:custGeom>
              <a:avLst/>
              <a:gdLst/>
              <a:ahLst/>
              <a:cxnLst/>
              <a:rect l="l" t="t" r="r" b="b"/>
              <a:pathLst>
                <a:path w="6393180" h="6366510">
                  <a:moveTo>
                    <a:pt x="5767070" y="4351020"/>
                  </a:moveTo>
                  <a:cubicBezTo>
                    <a:pt x="5833110" y="4271010"/>
                    <a:pt x="6283960" y="3223260"/>
                    <a:pt x="6338570" y="3114040"/>
                  </a:cubicBezTo>
                  <a:cubicBezTo>
                    <a:pt x="6393180" y="3004820"/>
                    <a:pt x="6372860" y="2501900"/>
                    <a:pt x="6336030" y="2360930"/>
                  </a:cubicBezTo>
                  <a:cubicBezTo>
                    <a:pt x="6299200" y="2219960"/>
                    <a:pt x="6080760" y="1901190"/>
                    <a:pt x="5985510" y="1888490"/>
                  </a:cubicBezTo>
                  <a:cubicBezTo>
                    <a:pt x="5890260" y="1875790"/>
                    <a:pt x="5208270" y="2169160"/>
                    <a:pt x="5114290" y="2258060"/>
                  </a:cubicBezTo>
                  <a:cubicBezTo>
                    <a:pt x="5044440" y="2324100"/>
                    <a:pt x="4718050" y="2791460"/>
                    <a:pt x="4718050" y="2791460"/>
                  </a:cubicBezTo>
                  <a:cubicBezTo>
                    <a:pt x="4718050" y="2791460"/>
                    <a:pt x="4682490" y="2797810"/>
                    <a:pt x="4681220" y="2800350"/>
                  </a:cubicBezTo>
                  <a:cubicBezTo>
                    <a:pt x="4720590" y="2692400"/>
                    <a:pt x="5008880" y="2114550"/>
                    <a:pt x="5008880" y="2114550"/>
                  </a:cubicBezTo>
                  <a:cubicBezTo>
                    <a:pt x="5008880" y="2114550"/>
                    <a:pt x="5071110" y="1492250"/>
                    <a:pt x="5008880" y="1366520"/>
                  </a:cubicBezTo>
                  <a:cubicBezTo>
                    <a:pt x="4947920" y="1240790"/>
                    <a:pt x="4530090" y="896620"/>
                    <a:pt x="4431030" y="899160"/>
                  </a:cubicBezTo>
                  <a:cubicBezTo>
                    <a:pt x="4331970" y="900430"/>
                    <a:pt x="3837940" y="1155700"/>
                    <a:pt x="3803650" y="1188720"/>
                  </a:cubicBezTo>
                  <a:cubicBezTo>
                    <a:pt x="3773170" y="1217930"/>
                    <a:pt x="3436620" y="1562100"/>
                    <a:pt x="3408680" y="1652270"/>
                  </a:cubicBezTo>
                  <a:cubicBezTo>
                    <a:pt x="3382010" y="1743710"/>
                    <a:pt x="3206750" y="2340610"/>
                    <a:pt x="3195320" y="2415540"/>
                  </a:cubicBezTo>
                  <a:cubicBezTo>
                    <a:pt x="3135630" y="2373630"/>
                    <a:pt x="3168650" y="2396490"/>
                    <a:pt x="3111500" y="2352040"/>
                  </a:cubicBezTo>
                  <a:cubicBezTo>
                    <a:pt x="3122930" y="2296160"/>
                    <a:pt x="3182620" y="1992630"/>
                    <a:pt x="3181350" y="1985010"/>
                  </a:cubicBezTo>
                  <a:cubicBezTo>
                    <a:pt x="3218180" y="1648460"/>
                    <a:pt x="3267710" y="1270000"/>
                    <a:pt x="3266440" y="1013460"/>
                  </a:cubicBezTo>
                  <a:cubicBezTo>
                    <a:pt x="3255010" y="958850"/>
                    <a:pt x="3018790" y="331470"/>
                    <a:pt x="2954020" y="273050"/>
                  </a:cubicBezTo>
                  <a:cubicBezTo>
                    <a:pt x="2861310" y="173990"/>
                    <a:pt x="2550160" y="0"/>
                    <a:pt x="2443480" y="33020"/>
                  </a:cubicBezTo>
                  <a:cubicBezTo>
                    <a:pt x="2358390" y="60960"/>
                    <a:pt x="2004060" y="322580"/>
                    <a:pt x="1969770" y="403860"/>
                  </a:cubicBezTo>
                  <a:cubicBezTo>
                    <a:pt x="1893570" y="590550"/>
                    <a:pt x="1916430" y="938530"/>
                    <a:pt x="1880870" y="1134110"/>
                  </a:cubicBezTo>
                  <a:cubicBezTo>
                    <a:pt x="1786890" y="1032510"/>
                    <a:pt x="1606550" y="783590"/>
                    <a:pt x="1494790" y="704850"/>
                  </a:cubicBezTo>
                  <a:cubicBezTo>
                    <a:pt x="1447800" y="675640"/>
                    <a:pt x="1210310" y="538480"/>
                    <a:pt x="1108710" y="518160"/>
                  </a:cubicBezTo>
                  <a:cubicBezTo>
                    <a:pt x="1008380" y="497840"/>
                    <a:pt x="635000" y="508000"/>
                    <a:pt x="577850" y="568960"/>
                  </a:cubicBezTo>
                  <a:cubicBezTo>
                    <a:pt x="520700" y="629920"/>
                    <a:pt x="435610" y="1266190"/>
                    <a:pt x="482600" y="1418590"/>
                  </a:cubicBezTo>
                  <a:cubicBezTo>
                    <a:pt x="513080" y="1518920"/>
                    <a:pt x="669290" y="1811020"/>
                    <a:pt x="728980" y="1899920"/>
                  </a:cubicBezTo>
                  <a:cubicBezTo>
                    <a:pt x="774700" y="1967230"/>
                    <a:pt x="943610" y="2075180"/>
                    <a:pt x="1122680" y="2184400"/>
                  </a:cubicBezTo>
                  <a:cubicBezTo>
                    <a:pt x="933450" y="2193290"/>
                    <a:pt x="655320" y="2204720"/>
                    <a:pt x="553720" y="2226310"/>
                  </a:cubicBezTo>
                  <a:cubicBezTo>
                    <a:pt x="453390" y="2247900"/>
                    <a:pt x="48260" y="2518410"/>
                    <a:pt x="24130" y="2599690"/>
                  </a:cubicBezTo>
                  <a:cubicBezTo>
                    <a:pt x="0" y="2680970"/>
                    <a:pt x="54610" y="3176270"/>
                    <a:pt x="83820" y="3235960"/>
                  </a:cubicBezTo>
                  <a:cubicBezTo>
                    <a:pt x="113030" y="3295650"/>
                    <a:pt x="381000" y="3511550"/>
                    <a:pt x="473710" y="3543300"/>
                  </a:cubicBezTo>
                  <a:cubicBezTo>
                    <a:pt x="567690" y="3575050"/>
                    <a:pt x="1103630" y="3558540"/>
                    <a:pt x="1151890" y="3547110"/>
                  </a:cubicBezTo>
                  <a:cubicBezTo>
                    <a:pt x="1198880" y="3535680"/>
                    <a:pt x="1497330" y="3465830"/>
                    <a:pt x="1645920" y="3412490"/>
                  </a:cubicBezTo>
                  <a:cubicBezTo>
                    <a:pt x="1689100" y="3412490"/>
                    <a:pt x="1753870" y="3450590"/>
                    <a:pt x="1797050" y="3450590"/>
                  </a:cubicBezTo>
                  <a:cubicBezTo>
                    <a:pt x="1727200" y="3470910"/>
                    <a:pt x="1543050" y="3514090"/>
                    <a:pt x="1510030" y="3528060"/>
                  </a:cubicBezTo>
                  <a:cubicBezTo>
                    <a:pt x="1477010" y="3542030"/>
                    <a:pt x="971550" y="3788410"/>
                    <a:pt x="877570" y="3882390"/>
                  </a:cubicBezTo>
                  <a:cubicBezTo>
                    <a:pt x="783590" y="3976370"/>
                    <a:pt x="662940" y="4366260"/>
                    <a:pt x="669290" y="4446270"/>
                  </a:cubicBezTo>
                  <a:cubicBezTo>
                    <a:pt x="675640" y="4526280"/>
                    <a:pt x="1041400" y="4958080"/>
                    <a:pt x="1137920" y="5003800"/>
                  </a:cubicBezTo>
                  <a:cubicBezTo>
                    <a:pt x="1244600" y="5054600"/>
                    <a:pt x="1770380" y="4973320"/>
                    <a:pt x="1841500" y="4956810"/>
                  </a:cubicBezTo>
                  <a:cubicBezTo>
                    <a:pt x="1912620" y="4940300"/>
                    <a:pt x="2603500" y="4605020"/>
                    <a:pt x="2651760" y="4579620"/>
                  </a:cubicBezTo>
                  <a:cubicBezTo>
                    <a:pt x="2661920" y="4582160"/>
                    <a:pt x="2693670" y="4589780"/>
                    <a:pt x="2706370" y="4594860"/>
                  </a:cubicBezTo>
                  <a:cubicBezTo>
                    <a:pt x="2588260" y="4659630"/>
                    <a:pt x="2373630" y="4817110"/>
                    <a:pt x="2270760" y="4898390"/>
                  </a:cubicBezTo>
                  <a:cubicBezTo>
                    <a:pt x="2211070" y="4945380"/>
                    <a:pt x="1604010" y="5411470"/>
                    <a:pt x="1591310" y="5514340"/>
                  </a:cubicBezTo>
                  <a:cubicBezTo>
                    <a:pt x="1577340" y="5615940"/>
                    <a:pt x="1638300" y="6092190"/>
                    <a:pt x="1661160" y="6139180"/>
                  </a:cubicBezTo>
                  <a:cubicBezTo>
                    <a:pt x="1685290" y="6186170"/>
                    <a:pt x="2198370" y="6333490"/>
                    <a:pt x="2294890" y="6350000"/>
                  </a:cubicBezTo>
                  <a:cubicBezTo>
                    <a:pt x="2392680" y="6366510"/>
                    <a:pt x="2947670" y="6235700"/>
                    <a:pt x="3041650" y="6215380"/>
                  </a:cubicBezTo>
                  <a:cubicBezTo>
                    <a:pt x="3135630" y="6195060"/>
                    <a:pt x="3774440" y="5972810"/>
                    <a:pt x="3774440" y="5972810"/>
                  </a:cubicBezTo>
                  <a:cubicBezTo>
                    <a:pt x="3774440" y="5972810"/>
                    <a:pt x="4488180" y="5513070"/>
                    <a:pt x="4526280" y="5495290"/>
                  </a:cubicBezTo>
                  <a:cubicBezTo>
                    <a:pt x="4528820" y="5497830"/>
                    <a:pt x="4795520" y="5697220"/>
                    <a:pt x="4795520" y="5697220"/>
                  </a:cubicBezTo>
                  <a:cubicBezTo>
                    <a:pt x="4795520" y="5697220"/>
                    <a:pt x="5057140" y="6065520"/>
                    <a:pt x="5124450" y="6078220"/>
                  </a:cubicBezTo>
                  <a:cubicBezTo>
                    <a:pt x="5180330" y="6080760"/>
                    <a:pt x="5481320" y="5895340"/>
                    <a:pt x="5513070" y="5859780"/>
                  </a:cubicBezTo>
                  <a:cubicBezTo>
                    <a:pt x="5544820" y="5824220"/>
                    <a:pt x="5679440" y="5610860"/>
                    <a:pt x="5689600" y="5574030"/>
                  </a:cubicBezTo>
                  <a:cubicBezTo>
                    <a:pt x="5699760" y="5537200"/>
                    <a:pt x="5289550" y="5177790"/>
                    <a:pt x="5289550" y="5177790"/>
                  </a:cubicBezTo>
                  <a:lnTo>
                    <a:pt x="5166360" y="4975860"/>
                  </a:lnTo>
                  <a:cubicBezTo>
                    <a:pt x="5166360" y="4975860"/>
                    <a:pt x="5698490" y="4431030"/>
                    <a:pt x="5764530" y="4351020"/>
                  </a:cubicBezTo>
                  <a:close/>
                </a:path>
              </a:pathLst>
            </a:custGeom>
            <a:blipFill>
              <a:blip r:embed="rId3"/>
              <a:stretch>
                <a:fillRect l="-35704" r="-13824"/>
              </a:stretch>
            </a:blipFill>
          </p:spPr>
        </p:sp>
      </p:grpSp>
      <p:sp>
        <p:nvSpPr>
          <p:cNvPr id="5" name="Freeform 5"/>
          <p:cNvSpPr/>
          <p:nvPr/>
        </p:nvSpPr>
        <p:spPr>
          <a:xfrm rot="-9663670">
            <a:off x="7818938" y="-1960927"/>
            <a:ext cx="4447231" cy="4900530"/>
          </a:xfrm>
          <a:custGeom>
            <a:avLst/>
            <a:gdLst/>
            <a:ahLst/>
            <a:cxnLst/>
            <a:rect l="l" t="t" r="r" b="b"/>
            <a:pathLst>
              <a:path w="4447231" h="4900530">
                <a:moveTo>
                  <a:pt x="0" y="0"/>
                </a:moveTo>
                <a:lnTo>
                  <a:pt x="4447230" y="0"/>
                </a:lnTo>
                <a:lnTo>
                  <a:pt x="4447230" y="4900530"/>
                </a:lnTo>
                <a:lnTo>
                  <a:pt x="0" y="4900530"/>
                </a:lnTo>
                <a:lnTo>
                  <a:pt x="0" y="0"/>
                </a:lnTo>
                <a:close/>
              </a:path>
            </a:pathLst>
          </a:custGeom>
          <a:blipFill>
            <a:blip r:embed="rId4"/>
            <a:stretch>
              <a:fillRect/>
            </a:stretch>
          </a:blipFill>
        </p:spPr>
      </p:sp>
      <p:sp>
        <p:nvSpPr>
          <p:cNvPr id="6" name="TextBox 6"/>
          <p:cNvSpPr txBox="1"/>
          <p:nvPr/>
        </p:nvSpPr>
        <p:spPr>
          <a:xfrm>
            <a:off x="0" y="4280299"/>
            <a:ext cx="11167335" cy="6249035"/>
          </a:xfrm>
          <a:prstGeom prst="rect">
            <a:avLst/>
          </a:prstGeom>
        </p:spPr>
        <p:txBody>
          <a:bodyPr lIns="0" tIns="0" rIns="0" bIns="0" rtlCol="0" anchor="t">
            <a:spAutoFit/>
          </a:bodyPr>
          <a:lstStyle/>
          <a:p>
            <a:pPr marL="438785" lvl="1" indent="-219710" algn="just">
              <a:lnSpc>
                <a:spcPts val="2215"/>
              </a:lnSpc>
              <a:spcBef>
                <a:spcPct val="0"/>
              </a:spcBef>
              <a:buAutoNum type="arabicPeriod"/>
            </a:pPr>
            <a:r>
              <a:rPr lang="en-US" sz="2035"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Incon</a:t>
            </a: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sistent Irrigation:</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Problem: Plants get too much or too little water, causing stress.</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Solution: Use automatic irrigation with sensors to water plants only when needed.</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438785" lvl="1" indent="-219710" algn="just">
              <a:lnSpc>
                <a:spcPts val="2215"/>
              </a:lnSpc>
              <a:spcBef>
                <a:spcPct val="0"/>
              </a:spcBef>
              <a:buFont typeface="Arial" panose="020B0604020202020204"/>
              <a:buChar char="•"/>
            </a:pPr>
            <a:endParaRPr>
              <a:latin typeface="Arial" panose="020B0604020202020204" pitchFamily="34" charset="0"/>
              <a:cs typeface="Arial" panose="020B0604020202020204" pitchFamily="34" charset="0"/>
            </a:endParaRPr>
          </a:p>
          <a:p>
            <a:pPr marL="438785" lvl="1" indent="-219710" algn="just">
              <a:lnSpc>
                <a:spcPts val="2215"/>
              </a:lnSpc>
              <a:spcBef>
                <a:spcPct val="0"/>
              </a:spcBef>
              <a:buAutoNum type="arabicPeriod"/>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Wrong Soil pH:</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Problem: If the soil pH is off, plants can’t absorb nutrients properly.</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Solution: Install pH sensors to keep the soil at the right level for plant growth.</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438785" lvl="1" indent="-219710" algn="just">
              <a:lnSpc>
                <a:spcPts val="2215"/>
              </a:lnSpc>
              <a:spcBef>
                <a:spcPct val="0"/>
              </a:spcBef>
              <a:buFont typeface="Arial" panose="020B0604020202020204"/>
              <a:buChar char="•"/>
            </a:pPr>
            <a:endParaRPr>
              <a:latin typeface="Arial" panose="020B0604020202020204" pitchFamily="34" charset="0"/>
              <a:cs typeface="Arial" panose="020B0604020202020204" pitchFamily="34" charset="0"/>
            </a:endParaRPr>
          </a:p>
          <a:p>
            <a:pPr marL="438785" lvl="1" indent="-219710" algn="just">
              <a:lnSpc>
                <a:spcPts val="2215"/>
              </a:lnSpc>
              <a:spcBef>
                <a:spcPct val="0"/>
              </a:spcBef>
              <a:buAutoNum type="arabicPeriod"/>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Not Enough Light:</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Problem: Without enough light, plants can’t grow well.</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Solution: Use light sensors to track light levels and adjust artificial lighting when needed.</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438785" lvl="1" indent="-219710" algn="just">
              <a:lnSpc>
                <a:spcPts val="2215"/>
              </a:lnSpc>
              <a:spcBef>
                <a:spcPct val="0"/>
              </a:spcBef>
              <a:buFont typeface="Arial" panose="020B0604020202020204"/>
              <a:buChar char="•"/>
            </a:pPr>
            <a:endParaRPr>
              <a:latin typeface="Arial" panose="020B0604020202020204" pitchFamily="34" charset="0"/>
              <a:cs typeface="Arial" panose="020B0604020202020204" pitchFamily="34" charset="0"/>
            </a:endParaRPr>
          </a:p>
          <a:p>
            <a:pPr marL="438785" lvl="1" indent="-219710" algn="just">
              <a:lnSpc>
                <a:spcPts val="2215"/>
              </a:lnSpc>
              <a:spcBef>
                <a:spcPct val="0"/>
              </a:spcBef>
              <a:buAutoNum type="arabicPeriod"/>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Temperature Swings:</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Problem: Extreme temperatures can harm plants.</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Solution: Use temperature sensors to control heaters or fans and maintain a stable environment.</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438785" lvl="1" indent="-219710" algn="just">
              <a:lnSpc>
                <a:spcPts val="2215"/>
              </a:lnSpc>
              <a:spcBef>
                <a:spcPct val="0"/>
              </a:spcBef>
              <a:buFont typeface="Arial" panose="020B0604020202020204"/>
              <a:buChar char="•"/>
            </a:pPr>
            <a:endParaRPr>
              <a:latin typeface="Arial" panose="020B0604020202020204" pitchFamily="34" charset="0"/>
              <a:cs typeface="Arial" panose="020B0604020202020204" pitchFamily="34" charset="0"/>
            </a:endParaRPr>
          </a:p>
          <a:p>
            <a:pPr marL="438785" lvl="1" indent="-219710" algn="just">
              <a:lnSpc>
                <a:spcPts val="2215"/>
              </a:lnSpc>
              <a:spcBef>
                <a:spcPct val="0"/>
              </a:spcBef>
              <a:buAutoNum type="arabicPeriod"/>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Poor Air Quality (High CO2):</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Problem: High CO2 levels can affect plant respiration.</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Solution: Install CO2 sensors to monitor and improve air quality.</a:t>
            </a:r>
            <a:endParaRPr lang="en-US" sz="2035" u="none" strike="noStrike" spc="-79">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a:p>
            <a:pPr marL="0" lvl="0" indent="0" algn="just">
              <a:lnSpc>
                <a:spcPts val="2215"/>
              </a:lnSpc>
              <a:spcBef>
                <a:spcPct val="0"/>
              </a:spcBef>
            </a:pPr>
            <a:endParaRPr>
              <a:latin typeface="Arial" panose="020B0604020202020204" pitchFamily="34" charset="0"/>
              <a:cs typeface="Arial" panose="020B0604020202020204" pitchFamily="34" charset="0"/>
            </a:endParaRPr>
          </a:p>
          <a:p>
            <a:pPr marL="0" lvl="0" indent="0" algn="just">
              <a:lnSpc>
                <a:spcPts val="2215"/>
              </a:lnSpc>
              <a:spcBef>
                <a:spcPct val="0"/>
              </a:spcBef>
            </a:pPr>
            <a:endParaRPr>
              <a:latin typeface="Arial" panose="020B0604020202020204" pitchFamily="34" charset="0"/>
              <a:cs typeface="Arial" panose="020B0604020202020204" pitchFamily="34" charset="0"/>
            </a:endParaRPr>
          </a:p>
          <a:p>
            <a:pPr marL="0" lvl="0" indent="0" algn="just">
              <a:lnSpc>
                <a:spcPts val="2215"/>
              </a:lnSpc>
              <a:spcBef>
                <a:spcPct val="0"/>
              </a:spcBef>
            </a:pPr>
            <a:endParaRPr>
              <a:latin typeface="Arial" panose="020B0604020202020204" pitchFamily="34" charset="0"/>
              <a:cs typeface="Arial" panose="020B0604020202020204" pitchFamily="34" charset="0"/>
            </a:endParaRPr>
          </a:p>
        </p:txBody>
      </p:sp>
      <p:sp>
        <p:nvSpPr>
          <p:cNvPr id="7" name="TextBox 7"/>
          <p:cNvSpPr txBox="1"/>
          <p:nvPr/>
        </p:nvSpPr>
        <p:spPr>
          <a:xfrm>
            <a:off x="0" y="1157257"/>
            <a:ext cx="8751119" cy="2873374"/>
          </a:xfrm>
          <a:prstGeom prst="rect">
            <a:avLst/>
          </a:prstGeom>
        </p:spPr>
        <p:txBody>
          <a:bodyPr lIns="0" tIns="0" rIns="0" bIns="0" rtlCol="0" anchor="t">
            <a:spAutoFit/>
          </a:bodyPr>
          <a:lstStyle/>
          <a:p>
            <a:pPr algn="ctr">
              <a:lnSpc>
                <a:spcPts val="11200"/>
              </a:lnSpc>
            </a:pPr>
            <a:r>
              <a:rPr lang="en-US" sz="8000" b="1">
                <a:solidFill>
                  <a:srgbClr val="0B5304"/>
                </a:solidFill>
                <a:latin typeface="Poppins Bold" panose="00000800000000000000"/>
                <a:ea typeface="Poppins Bold" panose="00000800000000000000"/>
                <a:cs typeface="Poppins Bold" panose="00000800000000000000"/>
                <a:sym typeface="Poppins Bold" panose="00000800000000000000"/>
              </a:rPr>
              <a:t>PROBLEMS AND SOLUTIONS </a:t>
            </a:r>
            <a:endParaRPr lang="en-US" sz="8000" b="1">
              <a:solidFill>
                <a:srgbClr val="0B5304"/>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EFF81"/>
        </a:solidFill>
        <a:effectLst/>
      </p:bgPr>
    </p:bg>
    <p:spTree>
      <p:nvGrpSpPr>
        <p:cNvPr id="1" name=""/>
        <p:cNvGrpSpPr/>
        <p:nvPr/>
      </p:nvGrpSpPr>
      <p:grpSpPr>
        <a:xfrm>
          <a:off x="0" y="0"/>
          <a:ext cx="0" cy="0"/>
          <a:chOff x="0" y="0"/>
          <a:chExt cx="0" cy="0"/>
        </a:xfrm>
      </p:grpSpPr>
      <p:grpSp>
        <p:nvGrpSpPr>
          <p:cNvPr id="2" name="Group 2"/>
          <p:cNvGrpSpPr/>
          <p:nvPr/>
        </p:nvGrpSpPr>
        <p:grpSpPr>
          <a:xfrm rot="0">
            <a:off x="927597" y="3000218"/>
            <a:ext cx="4914819" cy="3048854"/>
            <a:chOff x="0" y="0"/>
            <a:chExt cx="1491875" cy="925468"/>
          </a:xfrm>
        </p:grpSpPr>
        <p:sp>
          <p:nvSpPr>
            <p:cNvPr id="3" name="Freeform 3"/>
            <p:cNvSpPr/>
            <p:nvPr/>
          </p:nvSpPr>
          <p:spPr>
            <a:xfrm>
              <a:off x="0" y="0"/>
              <a:ext cx="1491875" cy="925468"/>
            </a:xfrm>
            <a:custGeom>
              <a:avLst/>
              <a:gdLst/>
              <a:ahLst/>
              <a:cxnLst/>
              <a:rect l="l" t="t" r="r" b="b"/>
              <a:pathLst>
                <a:path w="1491875" h="925468">
                  <a:moveTo>
                    <a:pt x="55133" y="0"/>
                  </a:moveTo>
                  <a:lnTo>
                    <a:pt x="1436743" y="0"/>
                  </a:lnTo>
                  <a:cubicBezTo>
                    <a:pt x="1467192" y="0"/>
                    <a:pt x="1491875" y="24684"/>
                    <a:pt x="1491875" y="55133"/>
                  </a:cubicBezTo>
                  <a:lnTo>
                    <a:pt x="1491875" y="870336"/>
                  </a:lnTo>
                  <a:cubicBezTo>
                    <a:pt x="1491875" y="884958"/>
                    <a:pt x="1486067" y="898981"/>
                    <a:pt x="1475727" y="909320"/>
                  </a:cubicBezTo>
                  <a:cubicBezTo>
                    <a:pt x="1465388" y="919660"/>
                    <a:pt x="1451365" y="925468"/>
                    <a:pt x="1436743" y="925468"/>
                  </a:cubicBezTo>
                  <a:lnTo>
                    <a:pt x="55133" y="925468"/>
                  </a:lnTo>
                  <a:cubicBezTo>
                    <a:pt x="24684" y="925468"/>
                    <a:pt x="0" y="900785"/>
                    <a:pt x="0" y="870336"/>
                  </a:cubicBezTo>
                  <a:lnTo>
                    <a:pt x="0" y="55133"/>
                  </a:lnTo>
                  <a:cubicBezTo>
                    <a:pt x="0" y="24684"/>
                    <a:pt x="24684" y="0"/>
                    <a:pt x="55133" y="0"/>
                  </a:cubicBezTo>
                  <a:close/>
                </a:path>
              </a:pathLst>
            </a:custGeom>
            <a:solidFill>
              <a:srgbClr val="FFFBF7"/>
            </a:solidFill>
            <a:ln w="38100" cap="rnd">
              <a:solidFill>
                <a:srgbClr val="0B5304"/>
              </a:solidFill>
              <a:prstDash val="solid"/>
              <a:round/>
            </a:ln>
          </p:spPr>
        </p:sp>
        <p:sp>
          <p:nvSpPr>
            <p:cNvPr id="4" name="TextBox 4"/>
            <p:cNvSpPr txBox="1"/>
            <p:nvPr/>
          </p:nvSpPr>
          <p:spPr>
            <a:xfrm>
              <a:off x="0" y="-38100"/>
              <a:ext cx="1491875" cy="963568"/>
            </a:xfrm>
            <a:prstGeom prst="rect">
              <a:avLst/>
            </a:prstGeom>
          </p:spPr>
          <p:txBody>
            <a:bodyPr lIns="50800" tIns="50800" rIns="50800" bIns="50800" rtlCol="0" anchor="ctr"/>
            <a:lstStyle/>
            <a:p>
              <a:pPr algn="ctr">
                <a:lnSpc>
                  <a:spcPts val="2635"/>
                </a:lnSpc>
              </a:pPr>
            </a:p>
          </p:txBody>
        </p:sp>
      </p:grpSp>
      <p:grpSp>
        <p:nvGrpSpPr>
          <p:cNvPr id="5" name="Group 5"/>
          <p:cNvGrpSpPr/>
          <p:nvPr/>
        </p:nvGrpSpPr>
        <p:grpSpPr>
          <a:xfrm rot="0">
            <a:off x="1440891" y="2536598"/>
            <a:ext cx="3908320" cy="927239"/>
            <a:chOff x="0" y="0"/>
            <a:chExt cx="1186356" cy="281460"/>
          </a:xfrm>
        </p:grpSpPr>
        <p:sp>
          <p:nvSpPr>
            <p:cNvPr id="6" name="Freeform 6"/>
            <p:cNvSpPr/>
            <p:nvPr/>
          </p:nvSpPr>
          <p:spPr>
            <a:xfrm>
              <a:off x="0" y="0"/>
              <a:ext cx="1186356" cy="281460"/>
            </a:xfrm>
            <a:custGeom>
              <a:avLst/>
              <a:gdLst/>
              <a:ahLst/>
              <a:cxnLst/>
              <a:rect l="l" t="t" r="r" b="b"/>
              <a:pathLst>
                <a:path w="1186356" h="281460">
                  <a:moveTo>
                    <a:pt x="69331" y="0"/>
                  </a:moveTo>
                  <a:lnTo>
                    <a:pt x="1117025" y="0"/>
                  </a:lnTo>
                  <a:cubicBezTo>
                    <a:pt x="1135413" y="0"/>
                    <a:pt x="1153048" y="7304"/>
                    <a:pt x="1166050" y="20307"/>
                  </a:cubicBezTo>
                  <a:cubicBezTo>
                    <a:pt x="1179052" y="33309"/>
                    <a:pt x="1186356" y="50943"/>
                    <a:pt x="1186356" y="69331"/>
                  </a:cubicBezTo>
                  <a:lnTo>
                    <a:pt x="1186356" y="212129"/>
                  </a:lnTo>
                  <a:cubicBezTo>
                    <a:pt x="1186356" y="250419"/>
                    <a:pt x="1155316" y="281460"/>
                    <a:pt x="1117025" y="281460"/>
                  </a:cubicBezTo>
                  <a:lnTo>
                    <a:pt x="69331" y="281460"/>
                  </a:lnTo>
                  <a:cubicBezTo>
                    <a:pt x="31040" y="281460"/>
                    <a:pt x="0" y="250419"/>
                    <a:pt x="0" y="212129"/>
                  </a:cubicBezTo>
                  <a:lnTo>
                    <a:pt x="0" y="69331"/>
                  </a:lnTo>
                  <a:cubicBezTo>
                    <a:pt x="0" y="31040"/>
                    <a:pt x="31040" y="0"/>
                    <a:pt x="69331" y="0"/>
                  </a:cubicBezTo>
                  <a:close/>
                </a:path>
              </a:pathLst>
            </a:custGeom>
            <a:solidFill>
              <a:srgbClr val="0B5304"/>
            </a:solidFill>
          </p:spPr>
        </p:sp>
        <p:sp>
          <p:nvSpPr>
            <p:cNvPr id="7" name="TextBox 7"/>
            <p:cNvSpPr txBox="1"/>
            <p:nvPr/>
          </p:nvSpPr>
          <p:spPr>
            <a:xfrm>
              <a:off x="0" y="-38100"/>
              <a:ext cx="1186356" cy="319560"/>
            </a:xfrm>
            <a:prstGeom prst="rect">
              <a:avLst/>
            </a:prstGeom>
          </p:spPr>
          <p:txBody>
            <a:bodyPr lIns="50800" tIns="50800" rIns="50800" bIns="50800" rtlCol="0" anchor="ctr"/>
            <a:lstStyle/>
            <a:p>
              <a:pPr algn="ctr">
                <a:lnSpc>
                  <a:spcPts val="2635"/>
                </a:lnSpc>
              </a:pPr>
            </a:p>
          </p:txBody>
        </p:sp>
      </p:grpSp>
      <p:sp>
        <p:nvSpPr>
          <p:cNvPr id="8" name="Freeform 8"/>
          <p:cNvSpPr/>
          <p:nvPr/>
        </p:nvSpPr>
        <p:spPr>
          <a:xfrm rot="-9309026">
            <a:off x="15168562" y="-3403927"/>
            <a:ext cx="4181477" cy="5566026"/>
          </a:xfrm>
          <a:custGeom>
            <a:avLst/>
            <a:gdLst/>
            <a:ahLst/>
            <a:cxnLst/>
            <a:rect l="l" t="t" r="r" b="b"/>
            <a:pathLst>
              <a:path w="4181477" h="5566026">
                <a:moveTo>
                  <a:pt x="0" y="0"/>
                </a:moveTo>
                <a:lnTo>
                  <a:pt x="4181476" y="0"/>
                </a:lnTo>
                <a:lnTo>
                  <a:pt x="4181476" y="5566026"/>
                </a:lnTo>
                <a:lnTo>
                  <a:pt x="0" y="5566026"/>
                </a:lnTo>
                <a:lnTo>
                  <a:pt x="0" y="0"/>
                </a:lnTo>
                <a:close/>
              </a:path>
            </a:pathLst>
          </a:custGeom>
          <a:blipFill>
            <a:blip r:embed="rId1"/>
            <a:stretch>
              <a:fillRect/>
            </a:stretch>
          </a:blipFill>
        </p:spPr>
      </p:sp>
      <p:sp>
        <p:nvSpPr>
          <p:cNvPr id="9" name="Freeform 9"/>
          <p:cNvSpPr/>
          <p:nvPr/>
        </p:nvSpPr>
        <p:spPr>
          <a:xfrm>
            <a:off x="2218260" y="3496071"/>
            <a:ext cx="2353582" cy="2353582"/>
          </a:xfrm>
          <a:custGeom>
            <a:avLst/>
            <a:gdLst/>
            <a:ahLst/>
            <a:cxnLst/>
            <a:rect l="l" t="t" r="r" b="b"/>
            <a:pathLst>
              <a:path w="2353582" h="2353582">
                <a:moveTo>
                  <a:pt x="0" y="0"/>
                </a:moveTo>
                <a:lnTo>
                  <a:pt x="2353582" y="0"/>
                </a:lnTo>
                <a:lnTo>
                  <a:pt x="2353582" y="2353582"/>
                </a:lnTo>
                <a:lnTo>
                  <a:pt x="0" y="2353582"/>
                </a:lnTo>
                <a:lnTo>
                  <a:pt x="0" y="0"/>
                </a:lnTo>
                <a:close/>
              </a:path>
            </a:pathLst>
          </a:custGeom>
          <a:blipFill>
            <a:blip r:embed="rId2"/>
            <a:stretch>
              <a:fillRect/>
            </a:stretch>
          </a:blipFill>
        </p:spPr>
      </p:sp>
      <p:grpSp>
        <p:nvGrpSpPr>
          <p:cNvPr id="10" name="Group 10"/>
          <p:cNvGrpSpPr/>
          <p:nvPr/>
        </p:nvGrpSpPr>
        <p:grpSpPr>
          <a:xfrm rot="0">
            <a:off x="12344481" y="2892187"/>
            <a:ext cx="4914819" cy="3048854"/>
            <a:chOff x="0" y="0"/>
            <a:chExt cx="1491875" cy="925468"/>
          </a:xfrm>
        </p:grpSpPr>
        <p:sp>
          <p:nvSpPr>
            <p:cNvPr id="11" name="Freeform 11"/>
            <p:cNvSpPr/>
            <p:nvPr/>
          </p:nvSpPr>
          <p:spPr>
            <a:xfrm>
              <a:off x="0" y="0"/>
              <a:ext cx="1491875" cy="925468"/>
            </a:xfrm>
            <a:custGeom>
              <a:avLst/>
              <a:gdLst/>
              <a:ahLst/>
              <a:cxnLst/>
              <a:rect l="l" t="t" r="r" b="b"/>
              <a:pathLst>
                <a:path w="1491875" h="925468">
                  <a:moveTo>
                    <a:pt x="55133" y="0"/>
                  </a:moveTo>
                  <a:lnTo>
                    <a:pt x="1436743" y="0"/>
                  </a:lnTo>
                  <a:cubicBezTo>
                    <a:pt x="1467192" y="0"/>
                    <a:pt x="1491875" y="24684"/>
                    <a:pt x="1491875" y="55133"/>
                  </a:cubicBezTo>
                  <a:lnTo>
                    <a:pt x="1491875" y="870336"/>
                  </a:lnTo>
                  <a:cubicBezTo>
                    <a:pt x="1491875" y="884958"/>
                    <a:pt x="1486067" y="898981"/>
                    <a:pt x="1475727" y="909320"/>
                  </a:cubicBezTo>
                  <a:cubicBezTo>
                    <a:pt x="1465388" y="919660"/>
                    <a:pt x="1451365" y="925468"/>
                    <a:pt x="1436743" y="925468"/>
                  </a:cubicBezTo>
                  <a:lnTo>
                    <a:pt x="55133" y="925468"/>
                  </a:lnTo>
                  <a:cubicBezTo>
                    <a:pt x="24684" y="925468"/>
                    <a:pt x="0" y="900785"/>
                    <a:pt x="0" y="870336"/>
                  </a:cubicBezTo>
                  <a:lnTo>
                    <a:pt x="0" y="55133"/>
                  </a:lnTo>
                  <a:cubicBezTo>
                    <a:pt x="0" y="24684"/>
                    <a:pt x="24684" y="0"/>
                    <a:pt x="55133" y="0"/>
                  </a:cubicBezTo>
                  <a:close/>
                </a:path>
              </a:pathLst>
            </a:custGeom>
            <a:solidFill>
              <a:srgbClr val="FFFBF7"/>
            </a:solidFill>
            <a:ln w="38100" cap="rnd">
              <a:solidFill>
                <a:srgbClr val="0B5304"/>
              </a:solidFill>
              <a:prstDash val="solid"/>
              <a:round/>
            </a:ln>
          </p:spPr>
        </p:sp>
        <p:sp>
          <p:nvSpPr>
            <p:cNvPr id="12" name="TextBox 12"/>
            <p:cNvSpPr txBox="1"/>
            <p:nvPr/>
          </p:nvSpPr>
          <p:spPr>
            <a:xfrm>
              <a:off x="0" y="-38100"/>
              <a:ext cx="1491875" cy="963568"/>
            </a:xfrm>
            <a:prstGeom prst="rect">
              <a:avLst/>
            </a:prstGeom>
          </p:spPr>
          <p:txBody>
            <a:bodyPr lIns="50800" tIns="50800" rIns="50800" bIns="50800" rtlCol="0" anchor="ctr"/>
            <a:lstStyle/>
            <a:p>
              <a:pPr algn="ctr">
                <a:lnSpc>
                  <a:spcPts val="2635"/>
                </a:lnSpc>
              </a:pPr>
            </a:p>
          </p:txBody>
        </p:sp>
      </p:grpSp>
      <p:grpSp>
        <p:nvGrpSpPr>
          <p:cNvPr id="13" name="Group 13"/>
          <p:cNvGrpSpPr/>
          <p:nvPr/>
        </p:nvGrpSpPr>
        <p:grpSpPr>
          <a:xfrm rot="0">
            <a:off x="12857775" y="2428568"/>
            <a:ext cx="3908320" cy="927239"/>
            <a:chOff x="0" y="0"/>
            <a:chExt cx="1186356" cy="281460"/>
          </a:xfrm>
        </p:grpSpPr>
        <p:sp>
          <p:nvSpPr>
            <p:cNvPr id="14" name="Freeform 14"/>
            <p:cNvSpPr/>
            <p:nvPr/>
          </p:nvSpPr>
          <p:spPr>
            <a:xfrm>
              <a:off x="0" y="0"/>
              <a:ext cx="1186356" cy="281460"/>
            </a:xfrm>
            <a:custGeom>
              <a:avLst/>
              <a:gdLst/>
              <a:ahLst/>
              <a:cxnLst/>
              <a:rect l="l" t="t" r="r" b="b"/>
              <a:pathLst>
                <a:path w="1186356" h="281460">
                  <a:moveTo>
                    <a:pt x="69331" y="0"/>
                  </a:moveTo>
                  <a:lnTo>
                    <a:pt x="1117025" y="0"/>
                  </a:lnTo>
                  <a:cubicBezTo>
                    <a:pt x="1135413" y="0"/>
                    <a:pt x="1153048" y="7304"/>
                    <a:pt x="1166050" y="20307"/>
                  </a:cubicBezTo>
                  <a:cubicBezTo>
                    <a:pt x="1179052" y="33309"/>
                    <a:pt x="1186356" y="50943"/>
                    <a:pt x="1186356" y="69331"/>
                  </a:cubicBezTo>
                  <a:lnTo>
                    <a:pt x="1186356" y="212129"/>
                  </a:lnTo>
                  <a:cubicBezTo>
                    <a:pt x="1186356" y="250419"/>
                    <a:pt x="1155316" y="281460"/>
                    <a:pt x="1117025" y="281460"/>
                  </a:cubicBezTo>
                  <a:lnTo>
                    <a:pt x="69331" y="281460"/>
                  </a:lnTo>
                  <a:cubicBezTo>
                    <a:pt x="31040" y="281460"/>
                    <a:pt x="0" y="250419"/>
                    <a:pt x="0" y="212129"/>
                  </a:cubicBezTo>
                  <a:lnTo>
                    <a:pt x="0" y="69331"/>
                  </a:lnTo>
                  <a:cubicBezTo>
                    <a:pt x="0" y="31040"/>
                    <a:pt x="31040" y="0"/>
                    <a:pt x="69331" y="0"/>
                  </a:cubicBezTo>
                  <a:close/>
                </a:path>
              </a:pathLst>
            </a:custGeom>
            <a:solidFill>
              <a:srgbClr val="0B5304"/>
            </a:solidFill>
          </p:spPr>
        </p:sp>
        <p:sp>
          <p:nvSpPr>
            <p:cNvPr id="15" name="TextBox 15"/>
            <p:cNvSpPr txBox="1"/>
            <p:nvPr/>
          </p:nvSpPr>
          <p:spPr>
            <a:xfrm>
              <a:off x="0" y="-38100"/>
              <a:ext cx="1186356" cy="319560"/>
            </a:xfrm>
            <a:prstGeom prst="rect">
              <a:avLst/>
            </a:prstGeom>
          </p:spPr>
          <p:txBody>
            <a:bodyPr lIns="50800" tIns="50800" rIns="50800" bIns="50800" rtlCol="0" anchor="ctr"/>
            <a:lstStyle/>
            <a:p>
              <a:pPr algn="ctr">
                <a:lnSpc>
                  <a:spcPts val="2635"/>
                </a:lnSpc>
              </a:pPr>
            </a:p>
          </p:txBody>
        </p:sp>
      </p:grpSp>
      <p:sp>
        <p:nvSpPr>
          <p:cNvPr id="16" name="Freeform 16"/>
          <p:cNvSpPr/>
          <p:nvPr/>
        </p:nvSpPr>
        <p:spPr>
          <a:xfrm>
            <a:off x="13632455" y="3490693"/>
            <a:ext cx="2358960" cy="2358960"/>
          </a:xfrm>
          <a:custGeom>
            <a:avLst/>
            <a:gdLst/>
            <a:ahLst/>
            <a:cxnLst/>
            <a:rect l="l" t="t" r="r" b="b"/>
            <a:pathLst>
              <a:path w="2358960" h="2358960">
                <a:moveTo>
                  <a:pt x="0" y="0"/>
                </a:moveTo>
                <a:lnTo>
                  <a:pt x="2358960" y="0"/>
                </a:lnTo>
                <a:lnTo>
                  <a:pt x="2358960" y="2358960"/>
                </a:lnTo>
                <a:lnTo>
                  <a:pt x="0" y="2358960"/>
                </a:lnTo>
                <a:lnTo>
                  <a:pt x="0" y="0"/>
                </a:lnTo>
                <a:close/>
              </a:path>
            </a:pathLst>
          </a:custGeom>
          <a:blipFill>
            <a:blip r:embed="rId3"/>
            <a:stretch>
              <a:fillRect/>
            </a:stretch>
          </a:blipFill>
        </p:spPr>
      </p:sp>
      <p:grpSp>
        <p:nvGrpSpPr>
          <p:cNvPr id="17" name="Group 17"/>
          <p:cNvGrpSpPr/>
          <p:nvPr/>
        </p:nvGrpSpPr>
        <p:grpSpPr>
          <a:xfrm rot="0">
            <a:off x="6738227" y="2892187"/>
            <a:ext cx="4914819" cy="3048854"/>
            <a:chOff x="0" y="0"/>
            <a:chExt cx="1491875" cy="925468"/>
          </a:xfrm>
        </p:grpSpPr>
        <p:sp>
          <p:nvSpPr>
            <p:cNvPr id="18" name="Freeform 18"/>
            <p:cNvSpPr/>
            <p:nvPr/>
          </p:nvSpPr>
          <p:spPr>
            <a:xfrm>
              <a:off x="0" y="0"/>
              <a:ext cx="1491875" cy="925468"/>
            </a:xfrm>
            <a:custGeom>
              <a:avLst/>
              <a:gdLst/>
              <a:ahLst/>
              <a:cxnLst/>
              <a:rect l="l" t="t" r="r" b="b"/>
              <a:pathLst>
                <a:path w="1491875" h="925468">
                  <a:moveTo>
                    <a:pt x="55133" y="0"/>
                  </a:moveTo>
                  <a:lnTo>
                    <a:pt x="1436743" y="0"/>
                  </a:lnTo>
                  <a:cubicBezTo>
                    <a:pt x="1467192" y="0"/>
                    <a:pt x="1491875" y="24684"/>
                    <a:pt x="1491875" y="55133"/>
                  </a:cubicBezTo>
                  <a:lnTo>
                    <a:pt x="1491875" y="870336"/>
                  </a:lnTo>
                  <a:cubicBezTo>
                    <a:pt x="1491875" y="884958"/>
                    <a:pt x="1486067" y="898981"/>
                    <a:pt x="1475727" y="909320"/>
                  </a:cubicBezTo>
                  <a:cubicBezTo>
                    <a:pt x="1465388" y="919660"/>
                    <a:pt x="1451365" y="925468"/>
                    <a:pt x="1436743" y="925468"/>
                  </a:cubicBezTo>
                  <a:lnTo>
                    <a:pt x="55133" y="925468"/>
                  </a:lnTo>
                  <a:cubicBezTo>
                    <a:pt x="24684" y="925468"/>
                    <a:pt x="0" y="900785"/>
                    <a:pt x="0" y="870336"/>
                  </a:cubicBezTo>
                  <a:lnTo>
                    <a:pt x="0" y="55133"/>
                  </a:lnTo>
                  <a:cubicBezTo>
                    <a:pt x="0" y="24684"/>
                    <a:pt x="24684" y="0"/>
                    <a:pt x="55133" y="0"/>
                  </a:cubicBezTo>
                  <a:close/>
                </a:path>
              </a:pathLst>
            </a:custGeom>
            <a:solidFill>
              <a:srgbClr val="FFFBF7"/>
            </a:solidFill>
            <a:ln w="38100" cap="rnd">
              <a:solidFill>
                <a:srgbClr val="0B5304"/>
              </a:solidFill>
              <a:prstDash val="solid"/>
              <a:round/>
            </a:ln>
          </p:spPr>
        </p:sp>
        <p:sp>
          <p:nvSpPr>
            <p:cNvPr id="19" name="TextBox 19"/>
            <p:cNvSpPr txBox="1"/>
            <p:nvPr/>
          </p:nvSpPr>
          <p:spPr>
            <a:xfrm>
              <a:off x="0" y="-38100"/>
              <a:ext cx="1491875" cy="963568"/>
            </a:xfrm>
            <a:prstGeom prst="rect">
              <a:avLst/>
            </a:prstGeom>
          </p:spPr>
          <p:txBody>
            <a:bodyPr lIns="50800" tIns="50800" rIns="50800" bIns="50800" rtlCol="0" anchor="ctr"/>
            <a:lstStyle/>
            <a:p>
              <a:pPr algn="ctr">
                <a:lnSpc>
                  <a:spcPts val="2635"/>
                </a:lnSpc>
              </a:pPr>
            </a:p>
          </p:txBody>
        </p:sp>
      </p:grpSp>
      <p:grpSp>
        <p:nvGrpSpPr>
          <p:cNvPr id="20" name="Group 20"/>
          <p:cNvGrpSpPr/>
          <p:nvPr/>
        </p:nvGrpSpPr>
        <p:grpSpPr>
          <a:xfrm rot="0">
            <a:off x="7251521" y="2428568"/>
            <a:ext cx="3908320" cy="927239"/>
            <a:chOff x="0" y="0"/>
            <a:chExt cx="1186356" cy="281460"/>
          </a:xfrm>
        </p:grpSpPr>
        <p:sp>
          <p:nvSpPr>
            <p:cNvPr id="21" name="Freeform 21"/>
            <p:cNvSpPr/>
            <p:nvPr/>
          </p:nvSpPr>
          <p:spPr>
            <a:xfrm>
              <a:off x="0" y="0"/>
              <a:ext cx="1186356" cy="281460"/>
            </a:xfrm>
            <a:custGeom>
              <a:avLst/>
              <a:gdLst/>
              <a:ahLst/>
              <a:cxnLst/>
              <a:rect l="l" t="t" r="r" b="b"/>
              <a:pathLst>
                <a:path w="1186356" h="281460">
                  <a:moveTo>
                    <a:pt x="69331" y="0"/>
                  </a:moveTo>
                  <a:lnTo>
                    <a:pt x="1117025" y="0"/>
                  </a:lnTo>
                  <a:cubicBezTo>
                    <a:pt x="1135413" y="0"/>
                    <a:pt x="1153048" y="7304"/>
                    <a:pt x="1166050" y="20307"/>
                  </a:cubicBezTo>
                  <a:cubicBezTo>
                    <a:pt x="1179052" y="33309"/>
                    <a:pt x="1186356" y="50943"/>
                    <a:pt x="1186356" y="69331"/>
                  </a:cubicBezTo>
                  <a:lnTo>
                    <a:pt x="1186356" y="212129"/>
                  </a:lnTo>
                  <a:cubicBezTo>
                    <a:pt x="1186356" y="250419"/>
                    <a:pt x="1155316" y="281460"/>
                    <a:pt x="1117025" y="281460"/>
                  </a:cubicBezTo>
                  <a:lnTo>
                    <a:pt x="69331" y="281460"/>
                  </a:lnTo>
                  <a:cubicBezTo>
                    <a:pt x="31040" y="281460"/>
                    <a:pt x="0" y="250419"/>
                    <a:pt x="0" y="212129"/>
                  </a:cubicBezTo>
                  <a:lnTo>
                    <a:pt x="0" y="69331"/>
                  </a:lnTo>
                  <a:cubicBezTo>
                    <a:pt x="0" y="31040"/>
                    <a:pt x="31040" y="0"/>
                    <a:pt x="69331" y="0"/>
                  </a:cubicBezTo>
                  <a:close/>
                </a:path>
              </a:pathLst>
            </a:custGeom>
            <a:solidFill>
              <a:srgbClr val="0B5304"/>
            </a:solidFill>
          </p:spPr>
        </p:sp>
        <p:sp>
          <p:nvSpPr>
            <p:cNvPr id="22" name="TextBox 22"/>
            <p:cNvSpPr txBox="1"/>
            <p:nvPr/>
          </p:nvSpPr>
          <p:spPr>
            <a:xfrm>
              <a:off x="0" y="-38100"/>
              <a:ext cx="1186356" cy="319560"/>
            </a:xfrm>
            <a:prstGeom prst="rect">
              <a:avLst/>
            </a:prstGeom>
          </p:spPr>
          <p:txBody>
            <a:bodyPr lIns="50800" tIns="50800" rIns="50800" bIns="50800" rtlCol="0" anchor="ctr"/>
            <a:lstStyle/>
            <a:p>
              <a:pPr algn="ctr">
                <a:lnSpc>
                  <a:spcPts val="2635"/>
                </a:lnSpc>
              </a:pPr>
            </a:p>
          </p:txBody>
        </p:sp>
      </p:grpSp>
      <p:sp>
        <p:nvSpPr>
          <p:cNvPr id="23" name="Freeform 23"/>
          <p:cNvSpPr/>
          <p:nvPr/>
        </p:nvSpPr>
        <p:spPr>
          <a:xfrm>
            <a:off x="7989367" y="3463837"/>
            <a:ext cx="2309266" cy="2309266"/>
          </a:xfrm>
          <a:custGeom>
            <a:avLst/>
            <a:gdLst/>
            <a:ahLst/>
            <a:cxnLst/>
            <a:rect l="l" t="t" r="r" b="b"/>
            <a:pathLst>
              <a:path w="2309266" h="2309266">
                <a:moveTo>
                  <a:pt x="0" y="0"/>
                </a:moveTo>
                <a:lnTo>
                  <a:pt x="2309266" y="0"/>
                </a:lnTo>
                <a:lnTo>
                  <a:pt x="2309266" y="2309266"/>
                </a:lnTo>
                <a:lnTo>
                  <a:pt x="0" y="2309266"/>
                </a:lnTo>
                <a:lnTo>
                  <a:pt x="0" y="0"/>
                </a:lnTo>
                <a:close/>
              </a:path>
            </a:pathLst>
          </a:custGeom>
          <a:blipFill>
            <a:blip r:embed="rId4"/>
            <a:stretch>
              <a:fillRect/>
            </a:stretch>
          </a:blipFill>
        </p:spPr>
      </p:sp>
      <p:grpSp>
        <p:nvGrpSpPr>
          <p:cNvPr id="24" name="Group 24"/>
          <p:cNvGrpSpPr/>
          <p:nvPr/>
        </p:nvGrpSpPr>
        <p:grpSpPr>
          <a:xfrm rot="0">
            <a:off x="3960552" y="6874641"/>
            <a:ext cx="4914819" cy="3048854"/>
            <a:chOff x="0" y="0"/>
            <a:chExt cx="1491875" cy="925468"/>
          </a:xfrm>
        </p:grpSpPr>
        <p:sp>
          <p:nvSpPr>
            <p:cNvPr id="25" name="Freeform 25"/>
            <p:cNvSpPr/>
            <p:nvPr/>
          </p:nvSpPr>
          <p:spPr>
            <a:xfrm>
              <a:off x="0" y="0"/>
              <a:ext cx="1491875" cy="925468"/>
            </a:xfrm>
            <a:custGeom>
              <a:avLst/>
              <a:gdLst/>
              <a:ahLst/>
              <a:cxnLst/>
              <a:rect l="l" t="t" r="r" b="b"/>
              <a:pathLst>
                <a:path w="1491875" h="925468">
                  <a:moveTo>
                    <a:pt x="55133" y="0"/>
                  </a:moveTo>
                  <a:lnTo>
                    <a:pt x="1436743" y="0"/>
                  </a:lnTo>
                  <a:cubicBezTo>
                    <a:pt x="1467192" y="0"/>
                    <a:pt x="1491875" y="24684"/>
                    <a:pt x="1491875" y="55133"/>
                  </a:cubicBezTo>
                  <a:lnTo>
                    <a:pt x="1491875" y="870336"/>
                  </a:lnTo>
                  <a:cubicBezTo>
                    <a:pt x="1491875" y="884958"/>
                    <a:pt x="1486067" y="898981"/>
                    <a:pt x="1475727" y="909320"/>
                  </a:cubicBezTo>
                  <a:cubicBezTo>
                    <a:pt x="1465388" y="919660"/>
                    <a:pt x="1451365" y="925468"/>
                    <a:pt x="1436743" y="925468"/>
                  </a:cubicBezTo>
                  <a:lnTo>
                    <a:pt x="55133" y="925468"/>
                  </a:lnTo>
                  <a:cubicBezTo>
                    <a:pt x="24684" y="925468"/>
                    <a:pt x="0" y="900785"/>
                    <a:pt x="0" y="870336"/>
                  </a:cubicBezTo>
                  <a:lnTo>
                    <a:pt x="0" y="55133"/>
                  </a:lnTo>
                  <a:cubicBezTo>
                    <a:pt x="0" y="24684"/>
                    <a:pt x="24684" y="0"/>
                    <a:pt x="55133" y="0"/>
                  </a:cubicBezTo>
                  <a:close/>
                </a:path>
              </a:pathLst>
            </a:custGeom>
            <a:solidFill>
              <a:srgbClr val="FFFBF7"/>
            </a:solidFill>
            <a:ln w="38100" cap="rnd">
              <a:solidFill>
                <a:srgbClr val="0B5304"/>
              </a:solidFill>
              <a:prstDash val="solid"/>
              <a:round/>
            </a:ln>
          </p:spPr>
        </p:sp>
        <p:sp>
          <p:nvSpPr>
            <p:cNvPr id="26" name="TextBox 26"/>
            <p:cNvSpPr txBox="1"/>
            <p:nvPr/>
          </p:nvSpPr>
          <p:spPr>
            <a:xfrm>
              <a:off x="0" y="-38100"/>
              <a:ext cx="1491875" cy="963568"/>
            </a:xfrm>
            <a:prstGeom prst="rect">
              <a:avLst/>
            </a:prstGeom>
          </p:spPr>
          <p:txBody>
            <a:bodyPr lIns="50800" tIns="50800" rIns="50800" bIns="50800" rtlCol="0" anchor="ctr"/>
            <a:lstStyle/>
            <a:p>
              <a:pPr algn="ctr">
                <a:lnSpc>
                  <a:spcPts val="2635"/>
                </a:lnSpc>
              </a:pPr>
            </a:p>
          </p:txBody>
        </p:sp>
      </p:grpSp>
      <p:grpSp>
        <p:nvGrpSpPr>
          <p:cNvPr id="27" name="Group 27"/>
          <p:cNvGrpSpPr/>
          <p:nvPr/>
        </p:nvGrpSpPr>
        <p:grpSpPr>
          <a:xfrm rot="0">
            <a:off x="4473846" y="6411021"/>
            <a:ext cx="3908320" cy="927239"/>
            <a:chOff x="0" y="0"/>
            <a:chExt cx="1186356" cy="281460"/>
          </a:xfrm>
        </p:grpSpPr>
        <p:sp>
          <p:nvSpPr>
            <p:cNvPr id="28" name="Freeform 28"/>
            <p:cNvSpPr/>
            <p:nvPr/>
          </p:nvSpPr>
          <p:spPr>
            <a:xfrm>
              <a:off x="0" y="0"/>
              <a:ext cx="1186356" cy="281460"/>
            </a:xfrm>
            <a:custGeom>
              <a:avLst/>
              <a:gdLst/>
              <a:ahLst/>
              <a:cxnLst/>
              <a:rect l="l" t="t" r="r" b="b"/>
              <a:pathLst>
                <a:path w="1186356" h="281460">
                  <a:moveTo>
                    <a:pt x="69331" y="0"/>
                  </a:moveTo>
                  <a:lnTo>
                    <a:pt x="1117025" y="0"/>
                  </a:lnTo>
                  <a:cubicBezTo>
                    <a:pt x="1135413" y="0"/>
                    <a:pt x="1153048" y="7304"/>
                    <a:pt x="1166050" y="20307"/>
                  </a:cubicBezTo>
                  <a:cubicBezTo>
                    <a:pt x="1179052" y="33309"/>
                    <a:pt x="1186356" y="50943"/>
                    <a:pt x="1186356" y="69331"/>
                  </a:cubicBezTo>
                  <a:lnTo>
                    <a:pt x="1186356" y="212129"/>
                  </a:lnTo>
                  <a:cubicBezTo>
                    <a:pt x="1186356" y="250419"/>
                    <a:pt x="1155316" y="281460"/>
                    <a:pt x="1117025" y="281460"/>
                  </a:cubicBezTo>
                  <a:lnTo>
                    <a:pt x="69331" y="281460"/>
                  </a:lnTo>
                  <a:cubicBezTo>
                    <a:pt x="31040" y="281460"/>
                    <a:pt x="0" y="250419"/>
                    <a:pt x="0" y="212129"/>
                  </a:cubicBezTo>
                  <a:lnTo>
                    <a:pt x="0" y="69331"/>
                  </a:lnTo>
                  <a:cubicBezTo>
                    <a:pt x="0" y="31040"/>
                    <a:pt x="31040" y="0"/>
                    <a:pt x="69331" y="0"/>
                  </a:cubicBezTo>
                  <a:close/>
                </a:path>
              </a:pathLst>
            </a:custGeom>
            <a:solidFill>
              <a:srgbClr val="0B5304"/>
            </a:solidFill>
          </p:spPr>
        </p:sp>
        <p:sp>
          <p:nvSpPr>
            <p:cNvPr id="29" name="TextBox 29"/>
            <p:cNvSpPr txBox="1"/>
            <p:nvPr/>
          </p:nvSpPr>
          <p:spPr>
            <a:xfrm>
              <a:off x="0" y="-38100"/>
              <a:ext cx="1186356" cy="319560"/>
            </a:xfrm>
            <a:prstGeom prst="rect">
              <a:avLst/>
            </a:prstGeom>
          </p:spPr>
          <p:txBody>
            <a:bodyPr lIns="50800" tIns="50800" rIns="50800" bIns="50800" rtlCol="0" anchor="ctr"/>
            <a:lstStyle/>
            <a:p>
              <a:pPr algn="ctr">
                <a:lnSpc>
                  <a:spcPts val="2635"/>
                </a:lnSpc>
              </a:pPr>
            </a:p>
          </p:txBody>
        </p:sp>
      </p:grpSp>
      <p:sp>
        <p:nvSpPr>
          <p:cNvPr id="30" name="Freeform 30"/>
          <p:cNvSpPr/>
          <p:nvPr/>
        </p:nvSpPr>
        <p:spPr>
          <a:xfrm>
            <a:off x="4940943" y="7443035"/>
            <a:ext cx="3230640" cy="2337319"/>
          </a:xfrm>
          <a:custGeom>
            <a:avLst/>
            <a:gdLst/>
            <a:ahLst/>
            <a:cxnLst/>
            <a:rect l="l" t="t" r="r" b="b"/>
            <a:pathLst>
              <a:path w="3230640" h="2337319">
                <a:moveTo>
                  <a:pt x="0" y="0"/>
                </a:moveTo>
                <a:lnTo>
                  <a:pt x="3230640" y="0"/>
                </a:lnTo>
                <a:lnTo>
                  <a:pt x="3230640" y="2337319"/>
                </a:lnTo>
                <a:lnTo>
                  <a:pt x="0" y="2337319"/>
                </a:lnTo>
                <a:lnTo>
                  <a:pt x="0" y="0"/>
                </a:lnTo>
                <a:close/>
              </a:path>
            </a:pathLst>
          </a:custGeom>
          <a:blipFill>
            <a:blip r:embed="rId5"/>
            <a:stretch>
              <a:fillRect/>
            </a:stretch>
          </a:blipFill>
        </p:spPr>
      </p:sp>
      <p:grpSp>
        <p:nvGrpSpPr>
          <p:cNvPr id="31" name="Group 31"/>
          <p:cNvGrpSpPr/>
          <p:nvPr/>
        </p:nvGrpSpPr>
        <p:grpSpPr>
          <a:xfrm rot="0">
            <a:off x="9718957" y="6880910"/>
            <a:ext cx="4914819" cy="3048854"/>
            <a:chOff x="0" y="0"/>
            <a:chExt cx="1491875" cy="925468"/>
          </a:xfrm>
        </p:grpSpPr>
        <p:sp>
          <p:nvSpPr>
            <p:cNvPr id="32" name="Freeform 32"/>
            <p:cNvSpPr/>
            <p:nvPr/>
          </p:nvSpPr>
          <p:spPr>
            <a:xfrm>
              <a:off x="0" y="0"/>
              <a:ext cx="1491875" cy="925468"/>
            </a:xfrm>
            <a:custGeom>
              <a:avLst/>
              <a:gdLst/>
              <a:ahLst/>
              <a:cxnLst/>
              <a:rect l="l" t="t" r="r" b="b"/>
              <a:pathLst>
                <a:path w="1491875" h="925468">
                  <a:moveTo>
                    <a:pt x="55133" y="0"/>
                  </a:moveTo>
                  <a:lnTo>
                    <a:pt x="1436743" y="0"/>
                  </a:lnTo>
                  <a:cubicBezTo>
                    <a:pt x="1467192" y="0"/>
                    <a:pt x="1491875" y="24684"/>
                    <a:pt x="1491875" y="55133"/>
                  </a:cubicBezTo>
                  <a:lnTo>
                    <a:pt x="1491875" y="870336"/>
                  </a:lnTo>
                  <a:cubicBezTo>
                    <a:pt x="1491875" y="884958"/>
                    <a:pt x="1486067" y="898981"/>
                    <a:pt x="1475727" y="909320"/>
                  </a:cubicBezTo>
                  <a:cubicBezTo>
                    <a:pt x="1465388" y="919660"/>
                    <a:pt x="1451365" y="925468"/>
                    <a:pt x="1436743" y="925468"/>
                  </a:cubicBezTo>
                  <a:lnTo>
                    <a:pt x="55133" y="925468"/>
                  </a:lnTo>
                  <a:cubicBezTo>
                    <a:pt x="24684" y="925468"/>
                    <a:pt x="0" y="900785"/>
                    <a:pt x="0" y="870336"/>
                  </a:cubicBezTo>
                  <a:lnTo>
                    <a:pt x="0" y="55133"/>
                  </a:lnTo>
                  <a:cubicBezTo>
                    <a:pt x="0" y="24684"/>
                    <a:pt x="24684" y="0"/>
                    <a:pt x="55133" y="0"/>
                  </a:cubicBezTo>
                  <a:close/>
                </a:path>
              </a:pathLst>
            </a:custGeom>
            <a:solidFill>
              <a:srgbClr val="FFFBF7"/>
            </a:solidFill>
            <a:ln w="38100" cap="rnd">
              <a:solidFill>
                <a:srgbClr val="0B5304"/>
              </a:solidFill>
              <a:prstDash val="solid"/>
              <a:round/>
            </a:ln>
          </p:spPr>
        </p:sp>
        <p:sp>
          <p:nvSpPr>
            <p:cNvPr id="33" name="TextBox 33"/>
            <p:cNvSpPr txBox="1"/>
            <p:nvPr/>
          </p:nvSpPr>
          <p:spPr>
            <a:xfrm>
              <a:off x="0" y="-38100"/>
              <a:ext cx="1491875" cy="963568"/>
            </a:xfrm>
            <a:prstGeom prst="rect">
              <a:avLst/>
            </a:prstGeom>
          </p:spPr>
          <p:txBody>
            <a:bodyPr lIns="50800" tIns="50800" rIns="50800" bIns="50800" rtlCol="0" anchor="ctr"/>
            <a:lstStyle/>
            <a:p>
              <a:pPr algn="ctr">
                <a:lnSpc>
                  <a:spcPts val="2635"/>
                </a:lnSpc>
              </a:pPr>
            </a:p>
          </p:txBody>
        </p:sp>
      </p:grpSp>
      <p:grpSp>
        <p:nvGrpSpPr>
          <p:cNvPr id="34" name="Group 34"/>
          <p:cNvGrpSpPr/>
          <p:nvPr/>
        </p:nvGrpSpPr>
        <p:grpSpPr>
          <a:xfrm rot="0">
            <a:off x="10232251" y="6417291"/>
            <a:ext cx="3908320" cy="927239"/>
            <a:chOff x="0" y="0"/>
            <a:chExt cx="1186356" cy="281460"/>
          </a:xfrm>
        </p:grpSpPr>
        <p:sp>
          <p:nvSpPr>
            <p:cNvPr id="35" name="Freeform 35"/>
            <p:cNvSpPr/>
            <p:nvPr/>
          </p:nvSpPr>
          <p:spPr>
            <a:xfrm>
              <a:off x="0" y="0"/>
              <a:ext cx="1186356" cy="281460"/>
            </a:xfrm>
            <a:custGeom>
              <a:avLst/>
              <a:gdLst/>
              <a:ahLst/>
              <a:cxnLst/>
              <a:rect l="l" t="t" r="r" b="b"/>
              <a:pathLst>
                <a:path w="1186356" h="281460">
                  <a:moveTo>
                    <a:pt x="69331" y="0"/>
                  </a:moveTo>
                  <a:lnTo>
                    <a:pt x="1117025" y="0"/>
                  </a:lnTo>
                  <a:cubicBezTo>
                    <a:pt x="1135413" y="0"/>
                    <a:pt x="1153048" y="7304"/>
                    <a:pt x="1166050" y="20307"/>
                  </a:cubicBezTo>
                  <a:cubicBezTo>
                    <a:pt x="1179052" y="33309"/>
                    <a:pt x="1186356" y="50943"/>
                    <a:pt x="1186356" y="69331"/>
                  </a:cubicBezTo>
                  <a:lnTo>
                    <a:pt x="1186356" y="212129"/>
                  </a:lnTo>
                  <a:cubicBezTo>
                    <a:pt x="1186356" y="250419"/>
                    <a:pt x="1155316" y="281460"/>
                    <a:pt x="1117025" y="281460"/>
                  </a:cubicBezTo>
                  <a:lnTo>
                    <a:pt x="69331" y="281460"/>
                  </a:lnTo>
                  <a:cubicBezTo>
                    <a:pt x="31040" y="281460"/>
                    <a:pt x="0" y="250419"/>
                    <a:pt x="0" y="212129"/>
                  </a:cubicBezTo>
                  <a:lnTo>
                    <a:pt x="0" y="69331"/>
                  </a:lnTo>
                  <a:cubicBezTo>
                    <a:pt x="0" y="31040"/>
                    <a:pt x="31040" y="0"/>
                    <a:pt x="69331" y="0"/>
                  </a:cubicBezTo>
                  <a:close/>
                </a:path>
              </a:pathLst>
            </a:custGeom>
            <a:solidFill>
              <a:srgbClr val="0B5304"/>
            </a:solidFill>
          </p:spPr>
        </p:sp>
        <p:sp>
          <p:nvSpPr>
            <p:cNvPr id="36" name="TextBox 36"/>
            <p:cNvSpPr txBox="1"/>
            <p:nvPr/>
          </p:nvSpPr>
          <p:spPr>
            <a:xfrm>
              <a:off x="0" y="-38100"/>
              <a:ext cx="1186356" cy="319560"/>
            </a:xfrm>
            <a:prstGeom prst="rect">
              <a:avLst/>
            </a:prstGeom>
          </p:spPr>
          <p:txBody>
            <a:bodyPr lIns="50800" tIns="50800" rIns="50800" bIns="50800" rtlCol="0" anchor="ctr"/>
            <a:lstStyle/>
            <a:p>
              <a:pPr algn="ctr">
                <a:lnSpc>
                  <a:spcPts val="2635"/>
                </a:lnSpc>
              </a:pPr>
            </a:p>
          </p:txBody>
        </p:sp>
      </p:grpSp>
      <p:sp>
        <p:nvSpPr>
          <p:cNvPr id="37" name="Freeform 37"/>
          <p:cNvSpPr/>
          <p:nvPr/>
        </p:nvSpPr>
        <p:spPr>
          <a:xfrm>
            <a:off x="11064724" y="7443035"/>
            <a:ext cx="2223284" cy="2223284"/>
          </a:xfrm>
          <a:custGeom>
            <a:avLst/>
            <a:gdLst/>
            <a:ahLst/>
            <a:cxnLst/>
            <a:rect l="l" t="t" r="r" b="b"/>
            <a:pathLst>
              <a:path w="2223284" h="2223284">
                <a:moveTo>
                  <a:pt x="0" y="0"/>
                </a:moveTo>
                <a:lnTo>
                  <a:pt x="2223285" y="0"/>
                </a:lnTo>
                <a:lnTo>
                  <a:pt x="2223285" y="2223284"/>
                </a:lnTo>
                <a:lnTo>
                  <a:pt x="0" y="2223284"/>
                </a:lnTo>
                <a:lnTo>
                  <a:pt x="0" y="0"/>
                </a:lnTo>
                <a:close/>
              </a:path>
            </a:pathLst>
          </a:custGeom>
          <a:blipFill>
            <a:blip r:embed="rId6"/>
            <a:stretch>
              <a:fillRect/>
            </a:stretch>
          </a:blipFill>
        </p:spPr>
      </p:sp>
      <p:sp>
        <p:nvSpPr>
          <p:cNvPr id="38" name="TextBox 38"/>
          <p:cNvSpPr txBox="1"/>
          <p:nvPr/>
        </p:nvSpPr>
        <p:spPr>
          <a:xfrm>
            <a:off x="3835561" y="610074"/>
            <a:ext cx="9765216" cy="1454149"/>
          </a:xfrm>
          <a:prstGeom prst="rect">
            <a:avLst/>
          </a:prstGeom>
        </p:spPr>
        <p:txBody>
          <a:bodyPr lIns="0" tIns="0" rIns="0" bIns="0" rtlCol="0" anchor="t">
            <a:spAutoFit/>
          </a:bodyPr>
          <a:lstStyle/>
          <a:p>
            <a:pPr algn="l">
              <a:lnSpc>
                <a:spcPts val="11200"/>
              </a:lnSpc>
            </a:pPr>
            <a:r>
              <a:rPr lang="en-US" sz="8000" b="1">
                <a:solidFill>
                  <a:srgbClr val="0B5304"/>
                </a:solidFill>
                <a:latin typeface="Poppins Bold" panose="00000800000000000000"/>
                <a:ea typeface="Poppins Bold" panose="00000800000000000000"/>
                <a:cs typeface="Poppins Bold" panose="00000800000000000000"/>
                <a:sym typeface="Poppins Bold" panose="00000800000000000000"/>
              </a:rPr>
              <a:t>TYPE SENSOR USED</a:t>
            </a:r>
            <a:endParaRPr lang="en-US" sz="8000" b="1">
              <a:solidFill>
                <a:srgbClr val="0B5304"/>
              </a:solidFill>
              <a:latin typeface="Poppins Bold" panose="00000800000000000000"/>
              <a:ea typeface="Poppins Bold" panose="00000800000000000000"/>
              <a:cs typeface="Poppins Bold" panose="00000800000000000000"/>
              <a:sym typeface="Poppins Bold" panose="00000800000000000000"/>
            </a:endParaRPr>
          </a:p>
        </p:txBody>
      </p:sp>
      <p:sp>
        <p:nvSpPr>
          <p:cNvPr id="39" name="TextBox 39"/>
          <p:cNvSpPr txBox="1"/>
          <p:nvPr/>
        </p:nvSpPr>
        <p:spPr>
          <a:xfrm>
            <a:off x="2031283" y="2804588"/>
            <a:ext cx="2727536" cy="410310"/>
          </a:xfrm>
          <a:prstGeom prst="rect">
            <a:avLst/>
          </a:prstGeom>
        </p:spPr>
        <p:txBody>
          <a:bodyPr lIns="0" tIns="0" rIns="0" bIns="0" rtlCol="0" anchor="t">
            <a:spAutoFit/>
          </a:bodyPr>
          <a:lstStyle/>
          <a:p>
            <a:pPr marL="0" lvl="0" indent="0" algn="ctr">
              <a:lnSpc>
                <a:spcPts val="3150"/>
              </a:lnSpc>
              <a:spcBef>
                <a:spcPct val="0"/>
              </a:spcBef>
            </a:pPr>
            <a:r>
              <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rPr>
              <a:t>pH Sensor</a:t>
            </a:r>
            <a:endPar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40" name="TextBox 40"/>
          <p:cNvSpPr txBox="1"/>
          <p:nvPr/>
        </p:nvSpPr>
        <p:spPr>
          <a:xfrm>
            <a:off x="13448167" y="2696557"/>
            <a:ext cx="2727536" cy="410310"/>
          </a:xfrm>
          <a:prstGeom prst="rect">
            <a:avLst/>
          </a:prstGeom>
        </p:spPr>
        <p:txBody>
          <a:bodyPr lIns="0" tIns="0" rIns="0" bIns="0" rtlCol="0" anchor="t">
            <a:spAutoFit/>
          </a:bodyPr>
          <a:lstStyle/>
          <a:p>
            <a:pPr marL="0" lvl="0" indent="0" algn="ctr">
              <a:lnSpc>
                <a:spcPts val="3150"/>
              </a:lnSpc>
              <a:spcBef>
                <a:spcPct val="0"/>
              </a:spcBef>
            </a:pPr>
            <a:r>
              <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rPr>
              <a:t>Lux Sensor</a:t>
            </a:r>
            <a:endPar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41" name="TextBox 41"/>
          <p:cNvSpPr txBox="1"/>
          <p:nvPr/>
        </p:nvSpPr>
        <p:spPr>
          <a:xfrm>
            <a:off x="7831869" y="2556544"/>
            <a:ext cx="2727536" cy="799263"/>
          </a:xfrm>
          <a:prstGeom prst="rect">
            <a:avLst/>
          </a:prstGeom>
        </p:spPr>
        <p:txBody>
          <a:bodyPr lIns="0" tIns="0" rIns="0" bIns="0" rtlCol="0" anchor="t">
            <a:spAutoFit/>
          </a:bodyPr>
          <a:lstStyle/>
          <a:p>
            <a:pPr marL="0" lvl="0" indent="0" algn="ctr">
              <a:lnSpc>
                <a:spcPts val="3150"/>
              </a:lnSpc>
              <a:spcBef>
                <a:spcPct val="0"/>
              </a:spcBef>
            </a:pPr>
            <a:r>
              <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rPr>
              <a:t>Water Level Sensor</a:t>
            </a:r>
            <a:endPar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42" name="TextBox 42"/>
          <p:cNvSpPr txBox="1"/>
          <p:nvPr/>
        </p:nvSpPr>
        <p:spPr>
          <a:xfrm>
            <a:off x="5064238" y="6538997"/>
            <a:ext cx="2727536" cy="799263"/>
          </a:xfrm>
          <a:prstGeom prst="rect">
            <a:avLst/>
          </a:prstGeom>
        </p:spPr>
        <p:txBody>
          <a:bodyPr lIns="0" tIns="0" rIns="0" bIns="0" rtlCol="0" anchor="t">
            <a:spAutoFit/>
          </a:bodyPr>
          <a:lstStyle/>
          <a:p>
            <a:pPr marL="0" lvl="0" indent="0" algn="ctr">
              <a:lnSpc>
                <a:spcPts val="3150"/>
              </a:lnSpc>
              <a:spcBef>
                <a:spcPct val="0"/>
              </a:spcBef>
            </a:pPr>
            <a:r>
              <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rPr>
              <a:t>Temperature Sensor</a:t>
            </a:r>
            <a:endPar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43" name="TextBox 43"/>
          <p:cNvSpPr txBox="1"/>
          <p:nvPr/>
        </p:nvSpPr>
        <p:spPr>
          <a:xfrm>
            <a:off x="10822643" y="6685280"/>
            <a:ext cx="2727536" cy="410310"/>
          </a:xfrm>
          <a:prstGeom prst="rect">
            <a:avLst/>
          </a:prstGeom>
        </p:spPr>
        <p:txBody>
          <a:bodyPr lIns="0" tIns="0" rIns="0" bIns="0" rtlCol="0" anchor="t">
            <a:spAutoFit/>
          </a:bodyPr>
          <a:lstStyle/>
          <a:p>
            <a:pPr marL="0" lvl="0" indent="0" algn="ctr">
              <a:lnSpc>
                <a:spcPts val="3150"/>
              </a:lnSpc>
              <a:spcBef>
                <a:spcPct val="0"/>
              </a:spcBef>
            </a:pPr>
            <a:r>
              <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rPr>
              <a:t>Co2 Sensor</a:t>
            </a:r>
            <a:endPar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5304"/>
        </a:solidFill>
        <a:effectLst/>
      </p:bgPr>
    </p:bg>
    <p:spTree>
      <p:nvGrpSpPr>
        <p:cNvPr id="1" name=""/>
        <p:cNvGrpSpPr/>
        <p:nvPr/>
      </p:nvGrpSpPr>
      <p:grpSpPr>
        <a:xfrm>
          <a:off x="0" y="0"/>
          <a:ext cx="0" cy="0"/>
          <a:chOff x="0" y="0"/>
          <a:chExt cx="0" cy="0"/>
        </a:xfrm>
      </p:grpSpPr>
      <p:sp>
        <p:nvSpPr>
          <p:cNvPr id="2" name="Freeform 2"/>
          <p:cNvSpPr/>
          <p:nvPr/>
        </p:nvSpPr>
        <p:spPr>
          <a:xfrm>
            <a:off x="10364936" y="501996"/>
            <a:ext cx="6677338" cy="3405443"/>
          </a:xfrm>
          <a:custGeom>
            <a:avLst/>
            <a:gdLst/>
            <a:ahLst/>
            <a:cxnLst/>
            <a:rect l="l" t="t" r="r" b="b"/>
            <a:pathLst>
              <a:path w="6677338" h="3405443">
                <a:moveTo>
                  <a:pt x="0" y="0"/>
                </a:moveTo>
                <a:lnTo>
                  <a:pt x="6677339" y="0"/>
                </a:lnTo>
                <a:lnTo>
                  <a:pt x="6677339" y="3405442"/>
                </a:lnTo>
                <a:lnTo>
                  <a:pt x="0" y="3405442"/>
                </a:lnTo>
                <a:lnTo>
                  <a:pt x="0" y="0"/>
                </a:lnTo>
                <a:close/>
              </a:path>
            </a:pathLst>
          </a:custGeom>
          <a:blipFill>
            <a:blip r:embed="rId1"/>
            <a:stretch>
              <a:fillRect t="-23440" b="-23440"/>
            </a:stretch>
          </a:blipFill>
          <a:ln w="38100" cap="rnd">
            <a:solidFill>
              <a:srgbClr val="DEFF81"/>
            </a:solidFill>
            <a:prstDash val="solid"/>
            <a:round/>
          </a:ln>
        </p:spPr>
      </p:sp>
      <p:sp>
        <p:nvSpPr>
          <p:cNvPr id="3" name="Freeform 3"/>
          <p:cNvSpPr/>
          <p:nvPr/>
        </p:nvSpPr>
        <p:spPr>
          <a:xfrm>
            <a:off x="1336683" y="5463464"/>
            <a:ext cx="6677338" cy="3393807"/>
          </a:xfrm>
          <a:custGeom>
            <a:avLst/>
            <a:gdLst/>
            <a:ahLst/>
            <a:cxnLst/>
            <a:rect l="l" t="t" r="r" b="b"/>
            <a:pathLst>
              <a:path w="6677338" h="3393807">
                <a:moveTo>
                  <a:pt x="0" y="0"/>
                </a:moveTo>
                <a:lnTo>
                  <a:pt x="6677339" y="0"/>
                </a:lnTo>
                <a:lnTo>
                  <a:pt x="6677339" y="3393807"/>
                </a:lnTo>
                <a:lnTo>
                  <a:pt x="0" y="3393807"/>
                </a:lnTo>
                <a:lnTo>
                  <a:pt x="0" y="0"/>
                </a:lnTo>
                <a:close/>
              </a:path>
            </a:pathLst>
          </a:custGeom>
          <a:blipFill>
            <a:blip r:embed="rId2"/>
            <a:stretch>
              <a:fillRect t="-10992" b="-10992"/>
            </a:stretch>
          </a:blipFill>
          <a:ln w="38100" cap="rnd">
            <a:solidFill>
              <a:srgbClr val="DEFF81"/>
            </a:solidFill>
            <a:prstDash val="solid"/>
            <a:round/>
          </a:ln>
        </p:spPr>
      </p:sp>
      <p:sp>
        <p:nvSpPr>
          <p:cNvPr id="4" name="Freeform 4"/>
          <p:cNvSpPr/>
          <p:nvPr/>
        </p:nvSpPr>
        <p:spPr>
          <a:xfrm rot="883039">
            <a:off x="-847036" y="7790180"/>
            <a:ext cx="3751473" cy="4993641"/>
          </a:xfrm>
          <a:custGeom>
            <a:avLst/>
            <a:gdLst/>
            <a:ahLst/>
            <a:cxnLst/>
            <a:rect l="l" t="t" r="r" b="b"/>
            <a:pathLst>
              <a:path w="3751473" h="4993641">
                <a:moveTo>
                  <a:pt x="0" y="0"/>
                </a:moveTo>
                <a:lnTo>
                  <a:pt x="3751472" y="0"/>
                </a:lnTo>
                <a:lnTo>
                  <a:pt x="3751472" y="4993640"/>
                </a:lnTo>
                <a:lnTo>
                  <a:pt x="0" y="4993640"/>
                </a:lnTo>
                <a:lnTo>
                  <a:pt x="0" y="0"/>
                </a:lnTo>
                <a:close/>
              </a:path>
            </a:pathLst>
          </a:custGeom>
          <a:blipFill>
            <a:blip r:embed="rId3"/>
            <a:stretch>
              <a:fillRect/>
            </a:stretch>
          </a:blipFill>
        </p:spPr>
      </p:sp>
      <p:sp>
        <p:nvSpPr>
          <p:cNvPr id="5" name="Freeform 5"/>
          <p:cNvSpPr/>
          <p:nvPr/>
        </p:nvSpPr>
        <p:spPr>
          <a:xfrm rot="-8873294">
            <a:off x="15190124" y="-1737978"/>
            <a:ext cx="4138352" cy="4479948"/>
          </a:xfrm>
          <a:custGeom>
            <a:avLst/>
            <a:gdLst/>
            <a:ahLst/>
            <a:cxnLst/>
            <a:rect l="l" t="t" r="r" b="b"/>
            <a:pathLst>
              <a:path w="4138352" h="4479948">
                <a:moveTo>
                  <a:pt x="0" y="0"/>
                </a:moveTo>
                <a:lnTo>
                  <a:pt x="4138352" y="0"/>
                </a:lnTo>
                <a:lnTo>
                  <a:pt x="4138352" y="4479948"/>
                </a:lnTo>
                <a:lnTo>
                  <a:pt x="0" y="4479948"/>
                </a:lnTo>
                <a:lnTo>
                  <a:pt x="0" y="0"/>
                </a:lnTo>
                <a:close/>
              </a:path>
            </a:pathLst>
          </a:custGeom>
          <a:blipFill>
            <a:blip r:embed="rId4"/>
            <a:stretch>
              <a:fillRect/>
            </a:stretch>
          </a:blipFill>
        </p:spPr>
      </p:sp>
      <p:sp>
        <p:nvSpPr>
          <p:cNvPr id="6" name="Freeform 6"/>
          <p:cNvSpPr/>
          <p:nvPr/>
        </p:nvSpPr>
        <p:spPr>
          <a:xfrm>
            <a:off x="15728232" y="4451378"/>
            <a:ext cx="2143915" cy="1124216"/>
          </a:xfrm>
          <a:custGeom>
            <a:avLst/>
            <a:gdLst/>
            <a:ahLst/>
            <a:cxnLst/>
            <a:rect l="l" t="t" r="r" b="b"/>
            <a:pathLst>
              <a:path w="2143915" h="1124216">
                <a:moveTo>
                  <a:pt x="0" y="0"/>
                </a:moveTo>
                <a:lnTo>
                  <a:pt x="2143915" y="0"/>
                </a:lnTo>
                <a:lnTo>
                  <a:pt x="2143915" y="1124216"/>
                </a:lnTo>
                <a:lnTo>
                  <a:pt x="0" y="1124216"/>
                </a:lnTo>
                <a:lnTo>
                  <a:pt x="0" y="0"/>
                </a:lnTo>
                <a:close/>
              </a:path>
            </a:pathLst>
          </a:custGeom>
          <a:blipFill>
            <a:blip r:embed="rId5"/>
            <a:stretch>
              <a:fillRect/>
            </a:stretch>
          </a:blipFill>
        </p:spPr>
      </p:sp>
      <p:sp>
        <p:nvSpPr>
          <p:cNvPr id="7" name="TextBox 7"/>
          <p:cNvSpPr txBox="1"/>
          <p:nvPr/>
        </p:nvSpPr>
        <p:spPr>
          <a:xfrm>
            <a:off x="1144447" y="1498482"/>
            <a:ext cx="8115300" cy="3609340"/>
          </a:xfrm>
          <a:prstGeom prst="rect">
            <a:avLst/>
          </a:prstGeom>
        </p:spPr>
        <p:txBody>
          <a:bodyPr lIns="0" tIns="0" rIns="0" bIns="0" rtlCol="0" anchor="t">
            <a:spAutoFit/>
          </a:bodyPr>
          <a:lstStyle/>
          <a:p>
            <a:pPr marL="0" lvl="0" indent="0" algn="just">
              <a:lnSpc>
                <a:spcPts val="2205"/>
              </a:lnSpc>
              <a:spcBef>
                <a:spcPct val="0"/>
              </a:spcBef>
            </a:pPr>
            <a:r>
              <a:rPr lang="en-US" sz="2025"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Each</a:t>
            </a: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 sensor is chosen to meet essential gardening needs:</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marL="0" lvl="0" indent="0" algn="just">
              <a:lnSpc>
                <a:spcPts val="2205"/>
              </a:lnSpc>
              <a:spcBef>
                <a:spcPct val="0"/>
              </a:spcBef>
            </a:pPr>
            <a:endParaRPr>
              <a:latin typeface="Arial" panose="020B0604020202020204" pitchFamily="34" charset="0"/>
              <a:cs typeface="Arial" panose="020B0604020202020204" pitchFamily="34" charset="0"/>
            </a:endParaRPr>
          </a:p>
          <a:p>
            <a:pPr marL="436880" lvl="1" indent="-218440" algn="just">
              <a:lnSpc>
                <a:spcPts val="2835"/>
              </a:lnSpc>
              <a:buFont typeface="Arial" panose="020B0604020202020204"/>
              <a:buChar char="•"/>
            </a:pP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The pH sensor ensures the soil is balanced for nutrient absorption.</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marL="436880" lvl="1" indent="-218440" algn="just">
              <a:lnSpc>
                <a:spcPts val="2835"/>
              </a:lnSpc>
              <a:buFont typeface="Arial" panose="020B0604020202020204"/>
              <a:buChar char="•"/>
            </a:pP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The lux sensor monitors light levels to support photosynthesis.</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marL="436880" lvl="1" indent="-218440" algn="just">
              <a:lnSpc>
                <a:spcPts val="2835"/>
              </a:lnSpc>
              <a:buFont typeface="Arial" panose="020B0604020202020204"/>
              <a:buChar char="•"/>
            </a:pP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The temperature and CO2 sensors track the environment to promote healthy plant growth.</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marL="436880" lvl="1" indent="-218440" algn="just">
              <a:lnSpc>
                <a:spcPts val="2835"/>
              </a:lnSpc>
              <a:buFont typeface="Arial" panose="020B0604020202020204"/>
              <a:buChar char="•"/>
            </a:pP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The water level sensor controls irrigation, preventing overwatering or dehydration.</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algn="just">
              <a:lnSpc>
                <a:spcPts val="2205"/>
              </a:lnSpc>
              <a:spcBef>
                <a:spcPct val="0"/>
              </a:spcBef>
            </a:pPr>
            <a:endParaRPr>
              <a:latin typeface="Arial" panose="020B0604020202020204" pitchFamily="34" charset="0"/>
              <a:cs typeface="Arial" panose="020B0604020202020204" pitchFamily="34" charset="0"/>
            </a:endParaRPr>
          </a:p>
          <a:p>
            <a:pPr marL="0" lvl="0" indent="0" algn="just">
              <a:lnSpc>
                <a:spcPts val="2205"/>
              </a:lnSpc>
              <a:spcBef>
                <a:spcPct val="0"/>
              </a:spcBef>
            </a:pP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Together, these sensors help maintain the ideal conditions for plants to thrive.</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marL="0" lvl="0" indent="0" algn="just">
              <a:lnSpc>
                <a:spcPts val="2315"/>
              </a:lnSpc>
              <a:spcBef>
                <a:spcPct val="0"/>
              </a:spcBef>
            </a:pPr>
            <a:endParaRPr>
              <a:latin typeface="Arial" panose="020B0604020202020204" pitchFamily="34" charset="0"/>
              <a:cs typeface="Arial" panose="020B0604020202020204" pitchFamily="34" charset="0"/>
            </a:endParaRPr>
          </a:p>
        </p:txBody>
      </p:sp>
      <p:sp>
        <p:nvSpPr>
          <p:cNvPr id="8" name="TextBox 8"/>
          <p:cNvSpPr txBox="1"/>
          <p:nvPr/>
        </p:nvSpPr>
        <p:spPr>
          <a:xfrm>
            <a:off x="789654" y="511521"/>
            <a:ext cx="8593392" cy="683389"/>
          </a:xfrm>
          <a:prstGeom prst="rect">
            <a:avLst/>
          </a:prstGeom>
        </p:spPr>
        <p:txBody>
          <a:bodyPr lIns="0" tIns="0" rIns="0" bIns="0" rtlCol="0" anchor="t">
            <a:spAutoFit/>
          </a:bodyPr>
          <a:lstStyle/>
          <a:p>
            <a:pPr algn="l">
              <a:lnSpc>
                <a:spcPts val="5015"/>
              </a:lnSpc>
            </a:pPr>
            <a:r>
              <a:rPr lang="en-US" sz="4600" b="1">
                <a:solidFill>
                  <a:srgbClr val="FFFBF7"/>
                </a:solidFill>
                <a:latin typeface="Poppins Bold" panose="00000800000000000000"/>
                <a:ea typeface="Poppins Bold" panose="00000800000000000000"/>
                <a:cs typeface="Poppins Bold" panose="00000800000000000000"/>
                <a:sym typeface="Poppins Bold" panose="00000800000000000000"/>
              </a:rPr>
              <a:t>WHY THESE SENSOR CHOSEN</a:t>
            </a:r>
            <a:endParaRPr lang="en-US" sz="4600" b="1">
              <a:solidFill>
                <a:srgbClr val="FFFBF7"/>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0792757" y="4606455"/>
            <a:ext cx="6249518" cy="683389"/>
          </a:xfrm>
          <a:prstGeom prst="rect">
            <a:avLst/>
          </a:prstGeom>
        </p:spPr>
        <p:txBody>
          <a:bodyPr lIns="0" tIns="0" rIns="0" bIns="0" rtlCol="0" anchor="t">
            <a:spAutoFit/>
          </a:bodyPr>
          <a:lstStyle/>
          <a:p>
            <a:pPr algn="l">
              <a:lnSpc>
                <a:spcPts val="5015"/>
              </a:lnSpc>
            </a:pPr>
            <a:r>
              <a:rPr lang="en-US" sz="4600" b="1">
                <a:solidFill>
                  <a:srgbClr val="FFFBF7"/>
                </a:solidFill>
                <a:latin typeface="Poppins Bold" panose="00000800000000000000"/>
                <a:ea typeface="Poppins Bold" panose="00000800000000000000"/>
                <a:cs typeface="Poppins Bold" panose="00000800000000000000"/>
                <a:sym typeface="Poppins Bold" panose="00000800000000000000"/>
              </a:rPr>
              <a:t>ROLE OF SENSOR</a:t>
            </a:r>
            <a:endParaRPr lang="en-US" sz="4600" b="1">
              <a:solidFill>
                <a:srgbClr val="FFFBF7"/>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9144000" y="5508919"/>
            <a:ext cx="8115300" cy="3920490"/>
          </a:xfrm>
          <a:prstGeom prst="rect">
            <a:avLst/>
          </a:prstGeom>
        </p:spPr>
        <p:txBody>
          <a:bodyPr lIns="0" tIns="0" rIns="0" bIns="0" rtlCol="0" anchor="t">
            <a:spAutoFit/>
          </a:bodyPr>
          <a:lstStyle/>
          <a:p>
            <a:pPr marL="0" lvl="0" indent="0" algn="just">
              <a:lnSpc>
                <a:spcPts val="3140"/>
              </a:lnSpc>
            </a:pPr>
            <a:r>
              <a:rPr lang="en-US" sz="2025"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The</a:t>
            </a: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 sensors are the core of the system, collecting real-time data to maintain ideal plant conditions:</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marL="0" lvl="0" indent="0" algn="just">
              <a:lnSpc>
                <a:spcPts val="3140"/>
              </a:lnSpc>
            </a:pPr>
            <a:endParaRPr>
              <a:latin typeface="Arial" panose="020B0604020202020204" pitchFamily="34" charset="0"/>
              <a:cs typeface="Arial" panose="020B0604020202020204" pitchFamily="34" charset="0"/>
            </a:endParaRPr>
          </a:p>
          <a:p>
            <a:pPr marL="436880" lvl="1" indent="-218440" algn="just">
              <a:lnSpc>
                <a:spcPts val="3140"/>
              </a:lnSpc>
              <a:buFont typeface="Arial" panose="020B0604020202020204"/>
              <a:buChar char="•"/>
            </a:pP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The pH sensor ensures the soil is balanced for growth.</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marL="436880" lvl="1" indent="-218440" algn="just">
              <a:lnSpc>
                <a:spcPts val="3140"/>
              </a:lnSpc>
              <a:buFont typeface="Arial" panose="020B0604020202020204"/>
              <a:buChar char="•"/>
            </a:pP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The lux sensor keeps track of light exposure.</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marL="436880" lvl="1" indent="-218440" algn="just">
              <a:lnSpc>
                <a:spcPts val="3140"/>
              </a:lnSpc>
              <a:buFont typeface="Arial" panose="020B0604020202020204"/>
              <a:buChar char="•"/>
            </a:pP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The temperature sensor monitors environmental changes.</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marL="436880" lvl="1" indent="-218440" algn="just">
              <a:lnSpc>
                <a:spcPts val="3140"/>
              </a:lnSpc>
              <a:buFont typeface="Arial" panose="020B0604020202020204"/>
              <a:buChar char="•"/>
            </a:pP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The CO2 sensor ensures the air is right for photosynthesis.</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algn="just">
              <a:lnSpc>
                <a:spcPts val="3140"/>
              </a:lnSpc>
            </a:pPr>
            <a:endParaRPr>
              <a:latin typeface="Arial" panose="020B0604020202020204" pitchFamily="34" charset="0"/>
              <a:cs typeface="Arial" panose="020B0604020202020204" pitchFamily="34" charset="0"/>
            </a:endParaRPr>
          </a:p>
          <a:p>
            <a:pPr marL="0" lvl="0" indent="0" algn="just">
              <a:lnSpc>
                <a:spcPts val="3140"/>
              </a:lnSpc>
            </a:pPr>
            <a:r>
              <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rPr>
              <a:t>Together, these sensors create a sustainable, automated gardening system.</a:t>
            </a:r>
            <a:endParaRPr lang="en-US" sz="2025" u="none" strike="noStrike" spc="-78">
              <a:solidFill>
                <a:srgbClr val="FFFBF7"/>
              </a:solidFill>
              <a:latin typeface="Arial" panose="020B0604020202020204" pitchFamily="34" charset="0"/>
              <a:ea typeface="Open Sauce" panose="00000500000000000000"/>
              <a:cs typeface="Arial" panose="020B0604020202020204" pitchFamily="34" charset="0"/>
              <a:sym typeface="Open Sauce" panose="00000500000000000000"/>
            </a:endParaRPr>
          </a:p>
          <a:p>
            <a:pPr marL="0" lvl="0" indent="0" algn="just">
              <a:lnSpc>
                <a:spcPts val="2315"/>
              </a:lnSpc>
              <a:spcBef>
                <a:spcPct val="0"/>
              </a:spcBef>
            </a:pPr>
            <a:endParaRPr>
              <a:latin typeface="Arial" panose="020B0604020202020204" pitchFamily="34" charset="0"/>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Freeform 2"/>
          <p:cNvSpPr/>
          <p:nvPr/>
        </p:nvSpPr>
        <p:spPr>
          <a:xfrm>
            <a:off x="1511336" y="2600831"/>
            <a:ext cx="6517978" cy="7524361"/>
          </a:xfrm>
          <a:custGeom>
            <a:avLst/>
            <a:gdLst/>
            <a:ahLst/>
            <a:cxnLst/>
            <a:rect l="l" t="t" r="r" b="b"/>
            <a:pathLst>
              <a:path w="6517978" h="7524361">
                <a:moveTo>
                  <a:pt x="0" y="0"/>
                </a:moveTo>
                <a:lnTo>
                  <a:pt x="6517978" y="0"/>
                </a:lnTo>
                <a:lnTo>
                  <a:pt x="6517978" y="7524362"/>
                </a:lnTo>
                <a:lnTo>
                  <a:pt x="0" y="7524362"/>
                </a:lnTo>
                <a:lnTo>
                  <a:pt x="0" y="0"/>
                </a:lnTo>
                <a:close/>
              </a:path>
            </a:pathLst>
          </a:custGeom>
          <a:blipFill>
            <a:blip r:embed="rId1"/>
            <a:stretch>
              <a:fillRect/>
            </a:stretch>
          </a:blipFill>
        </p:spPr>
      </p:sp>
      <p:sp>
        <p:nvSpPr>
          <p:cNvPr id="3" name="Freeform 3"/>
          <p:cNvSpPr/>
          <p:nvPr/>
        </p:nvSpPr>
        <p:spPr>
          <a:xfrm rot="8942634">
            <a:off x="-1506876" y="-1844298"/>
            <a:ext cx="3751473" cy="4993641"/>
          </a:xfrm>
          <a:custGeom>
            <a:avLst/>
            <a:gdLst/>
            <a:ahLst/>
            <a:cxnLst/>
            <a:rect l="l" t="t" r="r" b="b"/>
            <a:pathLst>
              <a:path w="3751473" h="4993641">
                <a:moveTo>
                  <a:pt x="0" y="0"/>
                </a:moveTo>
                <a:lnTo>
                  <a:pt x="3751472" y="0"/>
                </a:lnTo>
                <a:lnTo>
                  <a:pt x="3751472" y="4993641"/>
                </a:lnTo>
                <a:lnTo>
                  <a:pt x="0" y="4993641"/>
                </a:lnTo>
                <a:lnTo>
                  <a:pt x="0" y="0"/>
                </a:lnTo>
                <a:close/>
              </a:path>
            </a:pathLst>
          </a:custGeom>
          <a:blipFill>
            <a:blip r:embed="rId2"/>
            <a:stretch>
              <a:fillRect/>
            </a:stretch>
          </a:blipFill>
        </p:spPr>
      </p:sp>
      <p:grpSp>
        <p:nvGrpSpPr>
          <p:cNvPr id="4" name="Group 4"/>
          <p:cNvGrpSpPr/>
          <p:nvPr/>
        </p:nvGrpSpPr>
        <p:grpSpPr>
          <a:xfrm rot="0">
            <a:off x="3057930" y="2166944"/>
            <a:ext cx="3086100" cy="539670"/>
            <a:chOff x="0" y="0"/>
            <a:chExt cx="812800" cy="142135"/>
          </a:xfrm>
        </p:grpSpPr>
        <p:sp>
          <p:nvSpPr>
            <p:cNvPr id="5" name="Freeform 5"/>
            <p:cNvSpPr/>
            <p:nvPr/>
          </p:nvSpPr>
          <p:spPr>
            <a:xfrm>
              <a:off x="0" y="0"/>
              <a:ext cx="812800" cy="142135"/>
            </a:xfrm>
            <a:custGeom>
              <a:avLst/>
              <a:gdLst/>
              <a:ahLst/>
              <a:cxnLst/>
              <a:rect l="l" t="t" r="r" b="b"/>
              <a:pathLst>
                <a:path w="812800" h="142135">
                  <a:moveTo>
                    <a:pt x="71068" y="0"/>
                  </a:moveTo>
                  <a:lnTo>
                    <a:pt x="741732" y="0"/>
                  </a:lnTo>
                  <a:cubicBezTo>
                    <a:pt x="780982" y="0"/>
                    <a:pt x="812800" y="31818"/>
                    <a:pt x="812800" y="71068"/>
                  </a:cubicBezTo>
                  <a:lnTo>
                    <a:pt x="812800" y="71068"/>
                  </a:lnTo>
                  <a:cubicBezTo>
                    <a:pt x="812800" y="89916"/>
                    <a:pt x="805313" y="107992"/>
                    <a:pt x="791985" y="121320"/>
                  </a:cubicBezTo>
                  <a:cubicBezTo>
                    <a:pt x="778657" y="134648"/>
                    <a:pt x="760581" y="142135"/>
                    <a:pt x="741732" y="142135"/>
                  </a:cubicBezTo>
                  <a:lnTo>
                    <a:pt x="71068" y="142135"/>
                  </a:lnTo>
                  <a:cubicBezTo>
                    <a:pt x="31818" y="142135"/>
                    <a:pt x="0" y="110317"/>
                    <a:pt x="0" y="71068"/>
                  </a:cubicBezTo>
                  <a:lnTo>
                    <a:pt x="0" y="71068"/>
                  </a:lnTo>
                  <a:cubicBezTo>
                    <a:pt x="0" y="31818"/>
                    <a:pt x="31818" y="0"/>
                    <a:pt x="71068" y="0"/>
                  </a:cubicBezTo>
                  <a:close/>
                </a:path>
              </a:pathLst>
            </a:custGeom>
            <a:solidFill>
              <a:srgbClr val="0B5304"/>
            </a:solidFill>
          </p:spPr>
        </p:sp>
        <p:sp>
          <p:nvSpPr>
            <p:cNvPr id="6" name="TextBox 6"/>
            <p:cNvSpPr txBox="1"/>
            <p:nvPr/>
          </p:nvSpPr>
          <p:spPr>
            <a:xfrm>
              <a:off x="0" y="-38100"/>
              <a:ext cx="812800" cy="180235"/>
            </a:xfrm>
            <a:prstGeom prst="rect">
              <a:avLst/>
            </a:prstGeom>
          </p:spPr>
          <p:txBody>
            <a:bodyPr lIns="50800" tIns="50800" rIns="50800" bIns="50800" rtlCol="0" anchor="ctr"/>
            <a:lstStyle/>
            <a:p>
              <a:pPr algn="ctr">
                <a:lnSpc>
                  <a:spcPts val="2635"/>
                </a:lnSpc>
              </a:pPr>
              <a:r>
                <a:rPr lang="en-US" sz="1880">
                  <a:solidFill>
                    <a:srgbClr val="FFFFFF"/>
                  </a:solidFill>
                  <a:latin typeface="Arial" panose="020B0604020202020204" pitchFamily="34" charset="0"/>
                  <a:ea typeface="Open Sauce" panose="00000500000000000000"/>
                  <a:cs typeface="Arial" panose="020B0604020202020204" pitchFamily="34" charset="0"/>
                  <a:sym typeface="Open Sauce" panose="00000500000000000000"/>
                </a:rPr>
                <a:t>Flowchart for pH sensor</a:t>
              </a:r>
              <a:endParaRPr lang="en-US" sz="1880">
                <a:solidFill>
                  <a:srgbClr val="FFFFFF"/>
                </a:solidFill>
                <a:latin typeface="Arial" panose="020B0604020202020204" pitchFamily="34" charset="0"/>
                <a:ea typeface="Open Sauce" panose="00000500000000000000"/>
                <a:cs typeface="Arial" panose="020B0604020202020204" pitchFamily="34" charset="0"/>
                <a:sym typeface="Open Sauce" panose="00000500000000000000"/>
              </a:endParaRPr>
            </a:p>
          </p:txBody>
        </p:sp>
      </p:grpSp>
      <p:sp>
        <p:nvSpPr>
          <p:cNvPr id="7" name="Freeform 7"/>
          <p:cNvSpPr/>
          <p:nvPr/>
        </p:nvSpPr>
        <p:spPr>
          <a:xfrm>
            <a:off x="9563932" y="2518805"/>
            <a:ext cx="6323721" cy="7688414"/>
          </a:xfrm>
          <a:custGeom>
            <a:avLst/>
            <a:gdLst/>
            <a:ahLst/>
            <a:cxnLst/>
            <a:rect l="l" t="t" r="r" b="b"/>
            <a:pathLst>
              <a:path w="6323721" h="7688414">
                <a:moveTo>
                  <a:pt x="0" y="0"/>
                </a:moveTo>
                <a:lnTo>
                  <a:pt x="6323721" y="0"/>
                </a:lnTo>
                <a:lnTo>
                  <a:pt x="6323721" y="7688414"/>
                </a:lnTo>
                <a:lnTo>
                  <a:pt x="0" y="7688414"/>
                </a:lnTo>
                <a:lnTo>
                  <a:pt x="0" y="0"/>
                </a:lnTo>
                <a:close/>
              </a:path>
            </a:pathLst>
          </a:custGeom>
          <a:blipFill>
            <a:blip r:embed="rId3"/>
            <a:stretch>
              <a:fillRect/>
            </a:stretch>
          </a:blipFill>
        </p:spPr>
      </p:sp>
      <p:grpSp>
        <p:nvGrpSpPr>
          <p:cNvPr id="8" name="Group 8"/>
          <p:cNvGrpSpPr/>
          <p:nvPr/>
        </p:nvGrpSpPr>
        <p:grpSpPr>
          <a:xfrm rot="0">
            <a:off x="10640179" y="2059500"/>
            <a:ext cx="4171227" cy="541331"/>
            <a:chOff x="0" y="0"/>
            <a:chExt cx="1098595" cy="142573"/>
          </a:xfrm>
        </p:grpSpPr>
        <p:sp>
          <p:nvSpPr>
            <p:cNvPr id="9" name="Freeform 9"/>
            <p:cNvSpPr/>
            <p:nvPr/>
          </p:nvSpPr>
          <p:spPr>
            <a:xfrm>
              <a:off x="0" y="0"/>
              <a:ext cx="1098595" cy="142573"/>
            </a:xfrm>
            <a:custGeom>
              <a:avLst/>
              <a:gdLst/>
              <a:ahLst/>
              <a:cxnLst/>
              <a:rect l="l" t="t" r="r" b="b"/>
              <a:pathLst>
                <a:path w="1098595" h="142573">
                  <a:moveTo>
                    <a:pt x="71286" y="0"/>
                  </a:moveTo>
                  <a:lnTo>
                    <a:pt x="1027308" y="0"/>
                  </a:lnTo>
                  <a:cubicBezTo>
                    <a:pt x="1066679" y="0"/>
                    <a:pt x="1098595" y="31916"/>
                    <a:pt x="1098595" y="71286"/>
                  </a:cubicBezTo>
                  <a:lnTo>
                    <a:pt x="1098595" y="71286"/>
                  </a:lnTo>
                  <a:cubicBezTo>
                    <a:pt x="1098595" y="110657"/>
                    <a:pt x="1066679" y="142573"/>
                    <a:pt x="1027308" y="142573"/>
                  </a:cubicBezTo>
                  <a:lnTo>
                    <a:pt x="71286" y="142573"/>
                  </a:lnTo>
                  <a:cubicBezTo>
                    <a:pt x="31916" y="142573"/>
                    <a:pt x="0" y="110657"/>
                    <a:pt x="0" y="71286"/>
                  </a:cubicBezTo>
                  <a:lnTo>
                    <a:pt x="0" y="71286"/>
                  </a:lnTo>
                  <a:cubicBezTo>
                    <a:pt x="0" y="31916"/>
                    <a:pt x="31916" y="0"/>
                    <a:pt x="71286" y="0"/>
                  </a:cubicBezTo>
                  <a:close/>
                </a:path>
              </a:pathLst>
            </a:custGeom>
            <a:solidFill>
              <a:srgbClr val="0B5304"/>
            </a:solidFill>
          </p:spPr>
        </p:sp>
        <p:sp>
          <p:nvSpPr>
            <p:cNvPr id="10" name="TextBox 10"/>
            <p:cNvSpPr txBox="1"/>
            <p:nvPr/>
          </p:nvSpPr>
          <p:spPr>
            <a:xfrm>
              <a:off x="0" y="-38100"/>
              <a:ext cx="1098595" cy="180673"/>
            </a:xfrm>
            <a:prstGeom prst="rect">
              <a:avLst/>
            </a:prstGeom>
          </p:spPr>
          <p:txBody>
            <a:bodyPr lIns="50800" tIns="50800" rIns="50800" bIns="50800" rtlCol="0" anchor="ctr"/>
            <a:lstStyle/>
            <a:p>
              <a:pPr algn="ctr">
                <a:lnSpc>
                  <a:spcPts val="2635"/>
                </a:lnSpc>
              </a:pPr>
              <a:r>
                <a:rPr lang="en-US" sz="1880">
                  <a:solidFill>
                    <a:srgbClr val="FFFFFF"/>
                  </a:solidFill>
                  <a:latin typeface="Arial" panose="020B0604020202020204" pitchFamily="34" charset="0"/>
                  <a:ea typeface="Open Sauce" panose="00000500000000000000"/>
                  <a:cs typeface="Arial" panose="020B0604020202020204" pitchFamily="34" charset="0"/>
                  <a:sym typeface="Open Sauce" panose="00000500000000000000"/>
                </a:rPr>
                <a:t>Flowchart for Temperature sensor</a:t>
              </a:r>
              <a:endParaRPr lang="en-US" sz="1880">
                <a:solidFill>
                  <a:srgbClr val="FFFFFF"/>
                </a:solidFill>
                <a:latin typeface="Arial" panose="020B0604020202020204" pitchFamily="34" charset="0"/>
                <a:ea typeface="Open Sauce" panose="00000500000000000000"/>
                <a:cs typeface="Arial" panose="020B0604020202020204" pitchFamily="34" charset="0"/>
                <a:sym typeface="Open Sauce" panose="00000500000000000000"/>
              </a:endParaRPr>
            </a:p>
          </p:txBody>
        </p:sp>
      </p:grpSp>
      <p:sp>
        <p:nvSpPr>
          <p:cNvPr id="11" name="Freeform 11"/>
          <p:cNvSpPr/>
          <p:nvPr/>
        </p:nvSpPr>
        <p:spPr>
          <a:xfrm rot="-8996558">
            <a:off x="14720171" y="-1994971"/>
            <a:ext cx="5078259" cy="5595877"/>
          </a:xfrm>
          <a:custGeom>
            <a:avLst/>
            <a:gdLst/>
            <a:ahLst/>
            <a:cxnLst/>
            <a:rect l="l" t="t" r="r" b="b"/>
            <a:pathLst>
              <a:path w="5078259" h="5595877">
                <a:moveTo>
                  <a:pt x="0" y="0"/>
                </a:moveTo>
                <a:lnTo>
                  <a:pt x="5078258" y="0"/>
                </a:lnTo>
                <a:lnTo>
                  <a:pt x="5078258" y="5595877"/>
                </a:lnTo>
                <a:lnTo>
                  <a:pt x="0" y="5595877"/>
                </a:lnTo>
                <a:lnTo>
                  <a:pt x="0" y="0"/>
                </a:lnTo>
                <a:close/>
              </a:path>
            </a:pathLst>
          </a:custGeom>
          <a:blipFill>
            <a:blip r:embed="rId4"/>
            <a:stretch>
              <a:fillRect/>
            </a:stretch>
          </a:blipFill>
        </p:spPr>
      </p:sp>
      <p:sp>
        <p:nvSpPr>
          <p:cNvPr id="12" name="Freeform 12"/>
          <p:cNvSpPr/>
          <p:nvPr/>
        </p:nvSpPr>
        <p:spPr>
          <a:xfrm rot="2153595">
            <a:off x="-3830619" y="7796345"/>
            <a:ext cx="8194814" cy="4322764"/>
          </a:xfrm>
          <a:custGeom>
            <a:avLst/>
            <a:gdLst/>
            <a:ahLst/>
            <a:cxnLst/>
            <a:rect l="l" t="t" r="r" b="b"/>
            <a:pathLst>
              <a:path w="8194814" h="4322764">
                <a:moveTo>
                  <a:pt x="0" y="0"/>
                </a:moveTo>
                <a:lnTo>
                  <a:pt x="8194813" y="0"/>
                </a:lnTo>
                <a:lnTo>
                  <a:pt x="8194813" y="4322764"/>
                </a:lnTo>
                <a:lnTo>
                  <a:pt x="0" y="4322764"/>
                </a:lnTo>
                <a:lnTo>
                  <a:pt x="0" y="0"/>
                </a:lnTo>
                <a:close/>
              </a:path>
            </a:pathLst>
          </a:custGeom>
          <a:blipFill>
            <a:blip r:embed="rId5"/>
            <a:stretch>
              <a:fillRect/>
            </a:stretch>
          </a:blipFill>
        </p:spPr>
      </p:sp>
      <p:sp>
        <p:nvSpPr>
          <p:cNvPr id="13" name="TextBox 13"/>
          <p:cNvSpPr txBox="1"/>
          <p:nvPr/>
        </p:nvSpPr>
        <p:spPr>
          <a:xfrm>
            <a:off x="3971664" y="420370"/>
            <a:ext cx="8115300" cy="1216659"/>
          </a:xfrm>
          <a:prstGeom prst="rect">
            <a:avLst/>
          </a:prstGeom>
        </p:spPr>
        <p:txBody>
          <a:bodyPr lIns="0" tIns="0" rIns="0" bIns="0" rtlCol="0" anchor="t">
            <a:spAutoFit/>
          </a:bodyPr>
          <a:lstStyle/>
          <a:p>
            <a:pPr marL="0" lvl="0" indent="0" algn="l">
              <a:lnSpc>
                <a:spcPts val="8720"/>
              </a:lnSpc>
              <a:spcBef>
                <a:spcPct val="0"/>
              </a:spcBef>
            </a:pPr>
            <a:r>
              <a:rPr lang="en-US" sz="8000" b="1">
                <a:solidFill>
                  <a:srgbClr val="0B5304"/>
                </a:solidFill>
                <a:latin typeface="Poppins Bold" panose="00000800000000000000"/>
                <a:ea typeface="Poppins Bold" panose="00000800000000000000"/>
                <a:cs typeface="Poppins Bold" panose="00000800000000000000"/>
                <a:sym typeface="Poppins Bold" panose="00000800000000000000"/>
              </a:rPr>
              <a:t>METHODOLOGY</a:t>
            </a:r>
            <a:endParaRPr lang="en-US" sz="8000" b="1">
              <a:solidFill>
                <a:srgbClr val="0B5304"/>
              </a:solidFill>
              <a:latin typeface="Poppins Bold" panose="00000800000000000000"/>
              <a:ea typeface="Poppins Bold" panose="00000800000000000000"/>
              <a:cs typeface="Poppins Bold" panose="00000800000000000000"/>
              <a:sym typeface="Poppins Bold" panose="00000800000000000000"/>
            </a:endParaRPr>
          </a:p>
        </p:txBody>
      </p:sp>
      <p:sp>
        <p:nvSpPr>
          <p:cNvPr id="14" name="TextBox 14"/>
          <p:cNvSpPr txBox="1"/>
          <p:nvPr/>
        </p:nvSpPr>
        <p:spPr>
          <a:xfrm>
            <a:off x="6284944" y="1570355"/>
            <a:ext cx="3026680" cy="596589"/>
          </a:xfrm>
          <a:prstGeom prst="rect">
            <a:avLst/>
          </a:prstGeom>
        </p:spPr>
        <p:txBody>
          <a:bodyPr lIns="0" tIns="0" rIns="0" bIns="0" rtlCol="0" anchor="t">
            <a:spAutoFit/>
          </a:bodyPr>
          <a:lstStyle/>
          <a:p>
            <a:pPr algn="ctr">
              <a:lnSpc>
                <a:spcPts val="4950"/>
              </a:lnSpc>
              <a:spcBef>
                <a:spcPct val="0"/>
              </a:spcBef>
            </a:pPr>
            <a:r>
              <a:rPr lang="en-US" sz="3535">
                <a:solidFill>
                  <a:srgbClr val="0B5304"/>
                </a:solidFill>
                <a:latin typeface="League Spartan" panose="00000800000000000000"/>
                <a:ea typeface="League Spartan" panose="00000800000000000000"/>
                <a:cs typeface="League Spartan" panose="00000800000000000000"/>
                <a:sym typeface="League Spartan" panose="00000800000000000000"/>
              </a:rPr>
              <a:t>FLOWCHART</a:t>
            </a:r>
            <a:endParaRPr lang="en-US" sz="3535">
              <a:solidFill>
                <a:srgbClr val="0B5304"/>
              </a:solidFill>
              <a:latin typeface="League Spartan" panose="00000800000000000000"/>
              <a:ea typeface="League Spartan" panose="00000800000000000000"/>
              <a:cs typeface="League Spartan" panose="00000800000000000000"/>
              <a:sym typeface="League Spartan"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Freeform 2"/>
          <p:cNvSpPr/>
          <p:nvPr/>
        </p:nvSpPr>
        <p:spPr>
          <a:xfrm rot="-1968874">
            <a:off x="13571408" y="-146796"/>
            <a:ext cx="2143915" cy="1124216"/>
          </a:xfrm>
          <a:custGeom>
            <a:avLst/>
            <a:gdLst/>
            <a:ahLst/>
            <a:cxnLst/>
            <a:rect l="l" t="t" r="r" b="b"/>
            <a:pathLst>
              <a:path w="2143915" h="1124216">
                <a:moveTo>
                  <a:pt x="0" y="0"/>
                </a:moveTo>
                <a:lnTo>
                  <a:pt x="2143915" y="0"/>
                </a:lnTo>
                <a:lnTo>
                  <a:pt x="2143915" y="1124216"/>
                </a:lnTo>
                <a:lnTo>
                  <a:pt x="0" y="1124216"/>
                </a:lnTo>
                <a:lnTo>
                  <a:pt x="0" y="0"/>
                </a:lnTo>
                <a:close/>
              </a:path>
            </a:pathLst>
          </a:custGeom>
          <a:blipFill>
            <a:blip r:embed="rId1"/>
            <a:stretch>
              <a:fillRect/>
            </a:stretch>
          </a:blipFill>
        </p:spPr>
      </p:sp>
      <p:sp>
        <p:nvSpPr>
          <p:cNvPr id="3" name="Freeform 3"/>
          <p:cNvSpPr/>
          <p:nvPr/>
        </p:nvSpPr>
        <p:spPr>
          <a:xfrm>
            <a:off x="16643295" y="437540"/>
            <a:ext cx="2565110" cy="2894341"/>
          </a:xfrm>
          <a:custGeom>
            <a:avLst/>
            <a:gdLst/>
            <a:ahLst/>
            <a:cxnLst/>
            <a:rect l="l" t="t" r="r" b="b"/>
            <a:pathLst>
              <a:path w="2565110" h="2894341">
                <a:moveTo>
                  <a:pt x="0" y="0"/>
                </a:moveTo>
                <a:lnTo>
                  <a:pt x="2565110" y="0"/>
                </a:lnTo>
                <a:lnTo>
                  <a:pt x="2565110" y="2894341"/>
                </a:lnTo>
                <a:lnTo>
                  <a:pt x="0" y="2894341"/>
                </a:lnTo>
                <a:lnTo>
                  <a:pt x="0" y="0"/>
                </a:lnTo>
                <a:close/>
              </a:path>
            </a:pathLst>
          </a:custGeom>
          <a:blipFill>
            <a:blip r:embed="rId2"/>
            <a:stretch>
              <a:fillRect/>
            </a:stretch>
          </a:blipFill>
        </p:spPr>
      </p:sp>
      <p:grpSp>
        <p:nvGrpSpPr>
          <p:cNvPr id="4" name="Group 4"/>
          <p:cNvGrpSpPr/>
          <p:nvPr/>
        </p:nvGrpSpPr>
        <p:grpSpPr>
          <a:xfrm rot="0">
            <a:off x="1688457" y="1666057"/>
            <a:ext cx="6807906" cy="8142790"/>
            <a:chOff x="0" y="0"/>
            <a:chExt cx="1613025" cy="1929304"/>
          </a:xfrm>
        </p:grpSpPr>
        <p:sp>
          <p:nvSpPr>
            <p:cNvPr id="5" name="Freeform 5"/>
            <p:cNvSpPr/>
            <p:nvPr/>
          </p:nvSpPr>
          <p:spPr>
            <a:xfrm>
              <a:off x="0" y="0"/>
              <a:ext cx="1613025" cy="1929305"/>
            </a:xfrm>
            <a:custGeom>
              <a:avLst/>
              <a:gdLst/>
              <a:ahLst/>
              <a:cxnLst/>
              <a:rect l="l" t="t" r="r" b="b"/>
              <a:pathLst>
                <a:path w="1613025" h="1929305">
                  <a:moveTo>
                    <a:pt x="113720" y="0"/>
                  </a:moveTo>
                  <a:lnTo>
                    <a:pt x="1499306" y="0"/>
                  </a:lnTo>
                  <a:cubicBezTo>
                    <a:pt x="1529466" y="0"/>
                    <a:pt x="1558391" y="11981"/>
                    <a:pt x="1579717" y="33308"/>
                  </a:cubicBezTo>
                  <a:cubicBezTo>
                    <a:pt x="1601044" y="54634"/>
                    <a:pt x="1613025" y="83559"/>
                    <a:pt x="1613025" y="113720"/>
                  </a:cubicBezTo>
                  <a:lnTo>
                    <a:pt x="1613025" y="1815585"/>
                  </a:lnTo>
                  <a:cubicBezTo>
                    <a:pt x="1613025" y="1845745"/>
                    <a:pt x="1601044" y="1874670"/>
                    <a:pt x="1579717" y="1895997"/>
                  </a:cubicBezTo>
                  <a:cubicBezTo>
                    <a:pt x="1558391" y="1917323"/>
                    <a:pt x="1529466" y="1929305"/>
                    <a:pt x="1499306" y="1929305"/>
                  </a:cubicBezTo>
                  <a:lnTo>
                    <a:pt x="113720" y="1929305"/>
                  </a:lnTo>
                  <a:cubicBezTo>
                    <a:pt x="50914" y="1929305"/>
                    <a:pt x="0" y="1878391"/>
                    <a:pt x="0" y="1815585"/>
                  </a:cubicBezTo>
                  <a:lnTo>
                    <a:pt x="0" y="113720"/>
                  </a:lnTo>
                  <a:cubicBezTo>
                    <a:pt x="0" y="50914"/>
                    <a:pt x="50914" y="0"/>
                    <a:pt x="113720" y="0"/>
                  </a:cubicBezTo>
                  <a:close/>
                </a:path>
              </a:pathLst>
            </a:custGeom>
            <a:solidFill>
              <a:srgbClr val="0B5304"/>
            </a:solidFill>
          </p:spPr>
        </p:sp>
        <p:sp>
          <p:nvSpPr>
            <p:cNvPr id="6" name="TextBox 6"/>
            <p:cNvSpPr txBox="1"/>
            <p:nvPr/>
          </p:nvSpPr>
          <p:spPr>
            <a:xfrm>
              <a:off x="0" y="-38100"/>
              <a:ext cx="1613025" cy="1967404"/>
            </a:xfrm>
            <a:prstGeom prst="rect">
              <a:avLst/>
            </a:prstGeom>
          </p:spPr>
          <p:txBody>
            <a:bodyPr lIns="50800" tIns="50800" rIns="50800" bIns="50800" rtlCol="0" anchor="ctr"/>
            <a:lstStyle/>
            <a:p>
              <a:pPr algn="ctr">
                <a:lnSpc>
                  <a:spcPts val="2635"/>
                </a:lnSpc>
              </a:pPr>
            </a:p>
          </p:txBody>
        </p:sp>
      </p:grpSp>
      <p:sp>
        <p:nvSpPr>
          <p:cNvPr id="7" name="Freeform 7"/>
          <p:cNvSpPr/>
          <p:nvPr/>
        </p:nvSpPr>
        <p:spPr>
          <a:xfrm>
            <a:off x="2476845" y="2970587"/>
            <a:ext cx="5231130" cy="6527130"/>
          </a:xfrm>
          <a:custGeom>
            <a:avLst/>
            <a:gdLst/>
            <a:ahLst/>
            <a:cxnLst/>
            <a:rect l="l" t="t" r="r" b="b"/>
            <a:pathLst>
              <a:path w="5231130" h="6527130">
                <a:moveTo>
                  <a:pt x="0" y="0"/>
                </a:moveTo>
                <a:lnTo>
                  <a:pt x="5231130" y="0"/>
                </a:lnTo>
                <a:lnTo>
                  <a:pt x="5231130" y="6527130"/>
                </a:lnTo>
                <a:lnTo>
                  <a:pt x="0" y="6527130"/>
                </a:lnTo>
                <a:lnTo>
                  <a:pt x="0" y="0"/>
                </a:lnTo>
                <a:close/>
              </a:path>
            </a:pathLst>
          </a:custGeom>
          <a:blipFill>
            <a:blip r:embed="rId3"/>
            <a:stretch>
              <a:fillRect/>
            </a:stretch>
          </a:blipFill>
        </p:spPr>
      </p:sp>
      <p:grpSp>
        <p:nvGrpSpPr>
          <p:cNvPr id="8" name="Group 8"/>
          <p:cNvGrpSpPr/>
          <p:nvPr/>
        </p:nvGrpSpPr>
        <p:grpSpPr>
          <a:xfrm rot="0">
            <a:off x="3296164" y="1787617"/>
            <a:ext cx="3592492" cy="978784"/>
            <a:chOff x="0" y="0"/>
            <a:chExt cx="946171" cy="257787"/>
          </a:xfrm>
        </p:grpSpPr>
        <p:sp>
          <p:nvSpPr>
            <p:cNvPr id="9" name="Freeform 9"/>
            <p:cNvSpPr/>
            <p:nvPr/>
          </p:nvSpPr>
          <p:spPr>
            <a:xfrm>
              <a:off x="0" y="0"/>
              <a:ext cx="946171" cy="257787"/>
            </a:xfrm>
            <a:custGeom>
              <a:avLst/>
              <a:gdLst/>
              <a:ahLst/>
              <a:cxnLst/>
              <a:rect l="l" t="t" r="r" b="b"/>
              <a:pathLst>
                <a:path w="946171" h="257787">
                  <a:moveTo>
                    <a:pt x="742971" y="0"/>
                  </a:moveTo>
                  <a:cubicBezTo>
                    <a:pt x="855195" y="0"/>
                    <a:pt x="946171" y="57708"/>
                    <a:pt x="946171" y="128893"/>
                  </a:cubicBezTo>
                  <a:cubicBezTo>
                    <a:pt x="946171" y="200079"/>
                    <a:pt x="855195" y="257787"/>
                    <a:pt x="742971" y="257787"/>
                  </a:cubicBezTo>
                  <a:lnTo>
                    <a:pt x="203200" y="257787"/>
                  </a:lnTo>
                  <a:cubicBezTo>
                    <a:pt x="90976" y="257787"/>
                    <a:pt x="0" y="200079"/>
                    <a:pt x="0" y="128893"/>
                  </a:cubicBezTo>
                  <a:cubicBezTo>
                    <a:pt x="0" y="57708"/>
                    <a:pt x="90976" y="0"/>
                    <a:pt x="203200" y="0"/>
                  </a:cubicBezTo>
                  <a:close/>
                </a:path>
              </a:pathLst>
            </a:custGeom>
            <a:solidFill>
              <a:srgbClr val="FFFBF7"/>
            </a:solidFill>
          </p:spPr>
        </p:sp>
        <p:sp>
          <p:nvSpPr>
            <p:cNvPr id="10" name="TextBox 10"/>
            <p:cNvSpPr txBox="1"/>
            <p:nvPr/>
          </p:nvSpPr>
          <p:spPr>
            <a:xfrm>
              <a:off x="0" y="-38100"/>
              <a:ext cx="946171" cy="295887"/>
            </a:xfrm>
            <a:prstGeom prst="rect">
              <a:avLst/>
            </a:prstGeom>
          </p:spPr>
          <p:txBody>
            <a:bodyPr lIns="50800" tIns="50800" rIns="50800" bIns="50800" rtlCol="0" anchor="ctr"/>
            <a:lstStyle/>
            <a:p>
              <a:pPr algn="ctr">
                <a:lnSpc>
                  <a:spcPts val="2635"/>
                </a:lnSpc>
              </a:pPr>
              <a:r>
                <a:rPr lang="en-US" sz="1880" spc="-73">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Flowchart for Co2 sensor</a:t>
              </a:r>
              <a:endParaRPr lang="en-US" sz="1880" spc="-73">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p:txBody>
        </p:sp>
      </p:grpSp>
      <p:grpSp>
        <p:nvGrpSpPr>
          <p:cNvPr id="11" name="Group 11"/>
          <p:cNvGrpSpPr/>
          <p:nvPr/>
        </p:nvGrpSpPr>
        <p:grpSpPr>
          <a:xfrm rot="0">
            <a:off x="9554356" y="1405627"/>
            <a:ext cx="7704944" cy="8663651"/>
            <a:chOff x="0" y="0"/>
            <a:chExt cx="1825564" cy="2052714"/>
          </a:xfrm>
        </p:grpSpPr>
        <p:sp>
          <p:nvSpPr>
            <p:cNvPr id="12" name="Freeform 12"/>
            <p:cNvSpPr/>
            <p:nvPr/>
          </p:nvSpPr>
          <p:spPr>
            <a:xfrm>
              <a:off x="0" y="0"/>
              <a:ext cx="1825564" cy="2052714"/>
            </a:xfrm>
            <a:custGeom>
              <a:avLst/>
              <a:gdLst/>
              <a:ahLst/>
              <a:cxnLst/>
              <a:rect l="l" t="t" r="r" b="b"/>
              <a:pathLst>
                <a:path w="1825564" h="2052714">
                  <a:moveTo>
                    <a:pt x="100480" y="0"/>
                  </a:moveTo>
                  <a:lnTo>
                    <a:pt x="1725084" y="0"/>
                  </a:lnTo>
                  <a:cubicBezTo>
                    <a:pt x="1751733" y="0"/>
                    <a:pt x="1777291" y="10586"/>
                    <a:pt x="1796134" y="29430"/>
                  </a:cubicBezTo>
                  <a:cubicBezTo>
                    <a:pt x="1814978" y="48274"/>
                    <a:pt x="1825564" y="73831"/>
                    <a:pt x="1825564" y="100480"/>
                  </a:cubicBezTo>
                  <a:lnTo>
                    <a:pt x="1825564" y="1952234"/>
                  </a:lnTo>
                  <a:cubicBezTo>
                    <a:pt x="1825564" y="1978883"/>
                    <a:pt x="1814978" y="2004440"/>
                    <a:pt x="1796134" y="2023284"/>
                  </a:cubicBezTo>
                  <a:cubicBezTo>
                    <a:pt x="1777291" y="2042128"/>
                    <a:pt x="1751733" y="2052714"/>
                    <a:pt x="1725084" y="2052714"/>
                  </a:cubicBezTo>
                  <a:lnTo>
                    <a:pt x="100480" y="2052714"/>
                  </a:lnTo>
                  <a:cubicBezTo>
                    <a:pt x="73831" y="2052714"/>
                    <a:pt x="48274" y="2042128"/>
                    <a:pt x="29430" y="2023284"/>
                  </a:cubicBezTo>
                  <a:cubicBezTo>
                    <a:pt x="10586" y="2004440"/>
                    <a:pt x="0" y="1978883"/>
                    <a:pt x="0" y="1952234"/>
                  </a:cubicBezTo>
                  <a:lnTo>
                    <a:pt x="0" y="100480"/>
                  </a:lnTo>
                  <a:cubicBezTo>
                    <a:pt x="0" y="73831"/>
                    <a:pt x="10586" y="48274"/>
                    <a:pt x="29430" y="29430"/>
                  </a:cubicBezTo>
                  <a:cubicBezTo>
                    <a:pt x="48274" y="10586"/>
                    <a:pt x="73831" y="0"/>
                    <a:pt x="100480" y="0"/>
                  </a:cubicBezTo>
                  <a:close/>
                </a:path>
              </a:pathLst>
            </a:custGeom>
            <a:solidFill>
              <a:srgbClr val="0B5304"/>
            </a:solidFill>
          </p:spPr>
        </p:sp>
        <p:sp>
          <p:nvSpPr>
            <p:cNvPr id="13" name="TextBox 13"/>
            <p:cNvSpPr txBox="1"/>
            <p:nvPr/>
          </p:nvSpPr>
          <p:spPr>
            <a:xfrm>
              <a:off x="0" y="-38100"/>
              <a:ext cx="1825564" cy="2090814"/>
            </a:xfrm>
            <a:prstGeom prst="rect">
              <a:avLst/>
            </a:prstGeom>
          </p:spPr>
          <p:txBody>
            <a:bodyPr lIns="50800" tIns="50800" rIns="50800" bIns="50800" rtlCol="0" anchor="ctr"/>
            <a:lstStyle/>
            <a:p>
              <a:pPr algn="ctr">
                <a:lnSpc>
                  <a:spcPts val="2635"/>
                </a:lnSpc>
              </a:pPr>
            </a:p>
          </p:txBody>
        </p:sp>
      </p:grpSp>
      <p:grpSp>
        <p:nvGrpSpPr>
          <p:cNvPr id="14" name="Group 14"/>
          <p:cNvGrpSpPr/>
          <p:nvPr/>
        </p:nvGrpSpPr>
        <p:grpSpPr>
          <a:xfrm rot="0">
            <a:off x="11313980" y="1507173"/>
            <a:ext cx="4185695" cy="978784"/>
            <a:chOff x="0" y="0"/>
            <a:chExt cx="1102405" cy="257787"/>
          </a:xfrm>
        </p:grpSpPr>
        <p:sp>
          <p:nvSpPr>
            <p:cNvPr id="15" name="Freeform 15"/>
            <p:cNvSpPr/>
            <p:nvPr/>
          </p:nvSpPr>
          <p:spPr>
            <a:xfrm>
              <a:off x="0" y="0"/>
              <a:ext cx="1102405" cy="257787"/>
            </a:xfrm>
            <a:custGeom>
              <a:avLst/>
              <a:gdLst/>
              <a:ahLst/>
              <a:cxnLst/>
              <a:rect l="l" t="t" r="r" b="b"/>
              <a:pathLst>
                <a:path w="1102405" h="257787">
                  <a:moveTo>
                    <a:pt x="899205" y="0"/>
                  </a:moveTo>
                  <a:cubicBezTo>
                    <a:pt x="1011430" y="0"/>
                    <a:pt x="1102405" y="57708"/>
                    <a:pt x="1102405" y="128893"/>
                  </a:cubicBezTo>
                  <a:cubicBezTo>
                    <a:pt x="1102405" y="200079"/>
                    <a:pt x="1011430" y="257787"/>
                    <a:pt x="899205" y="257787"/>
                  </a:cubicBezTo>
                  <a:lnTo>
                    <a:pt x="203200" y="257787"/>
                  </a:lnTo>
                  <a:cubicBezTo>
                    <a:pt x="90976" y="257787"/>
                    <a:pt x="0" y="200079"/>
                    <a:pt x="0" y="128893"/>
                  </a:cubicBezTo>
                  <a:cubicBezTo>
                    <a:pt x="0" y="57708"/>
                    <a:pt x="90976" y="0"/>
                    <a:pt x="203200" y="0"/>
                  </a:cubicBezTo>
                  <a:close/>
                </a:path>
              </a:pathLst>
            </a:custGeom>
            <a:solidFill>
              <a:srgbClr val="FFFBF7"/>
            </a:solidFill>
          </p:spPr>
        </p:sp>
        <p:sp>
          <p:nvSpPr>
            <p:cNvPr id="16" name="TextBox 16"/>
            <p:cNvSpPr txBox="1"/>
            <p:nvPr/>
          </p:nvSpPr>
          <p:spPr>
            <a:xfrm>
              <a:off x="0" y="-38100"/>
              <a:ext cx="1102405" cy="295887"/>
            </a:xfrm>
            <a:prstGeom prst="rect">
              <a:avLst/>
            </a:prstGeom>
          </p:spPr>
          <p:txBody>
            <a:bodyPr lIns="50800" tIns="50800" rIns="50800" bIns="50800" rtlCol="0" anchor="ctr"/>
            <a:lstStyle/>
            <a:p>
              <a:pPr algn="ctr">
                <a:lnSpc>
                  <a:spcPts val="2635"/>
                </a:lnSpc>
              </a:pPr>
              <a:r>
                <a:rPr lang="en-US" sz="1880" spc="-73">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rPr>
                <a:t>Flowchart for Water level sensor</a:t>
              </a:r>
              <a:endParaRPr lang="en-US" sz="1880" spc="-73">
                <a:solidFill>
                  <a:srgbClr val="0B5304"/>
                </a:solidFill>
                <a:latin typeface="Arial" panose="020B0604020202020204" pitchFamily="34" charset="0"/>
                <a:ea typeface="Open Sauce" panose="00000500000000000000"/>
                <a:cs typeface="Arial" panose="020B0604020202020204" pitchFamily="34" charset="0"/>
                <a:sym typeface="Open Sauce" panose="00000500000000000000"/>
              </a:endParaRPr>
            </a:p>
          </p:txBody>
        </p:sp>
      </p:grpSp>
      <p:sp>
        <p:nvSpPr>
          <p:cNvPr id="17" name="Freeform 17"/>
          <p:cNvSpPr/>
          <p:nvPr/>
        </p:nvSpPr>
        <p:spPr>
          <a:xfrm rot="7384490">
            <a:off x="-1700362" y="-1723389"/>
            <a:ext cx="4866216" cy="5267893"/>
          </a:xfrm>
          <a:custGeom>
            <a:avLst/>
            <a:gdLst/>
            <a:ahLst/>
            <a:cxnLst/>
            <a:rect l="l" t="t" r="r" b="b"/>
            <a:pathLst>
              <a:path w="4866216" h="5267893">
                <a:moveTo>
                  <a:pt x="0" y="0"/>
                </a:moveTo>
                <a:lnTo>
                  <a:pt x="4866216" y="0"/>
                </a:lnTo>
                <a:lnTo>
                  <a:pt x="4866216" y="5267893"/>
                </a:lnTo>
                <a:lnTo>
                  <a:pt x="0" y="5267893"/>
                </a:lnTo>
                <a:lnTo>
                  <a:pt x="0" y="0"/>
                </a:lnTo>
                <a:close/>
              </a:path>
            </a:pathLst>
          </a:custGeom>
          <a:blipFill>
            <a:blip r:embed="rId4"/>
            <a:stretch>
              <a:fillRect/>
            </a:stretch>
          </a:blipFill>
        </p:spPr>
      </p:sp>
      <p:sp>
        <p:nvSpPr>
          <p:cNvPr id="18" name="Freeform 18"/>
          <p:cNvSpPr/>
          <p:nvPr/>
        </p:nvSpPr>
        <p:spPr>
          <a:xfrm>
            <a:off x="-523088" y="8213712"/>
            <a:ext cx="1154270" cy="2089176"/>
          </a:xfrm>
          <a:custGeom>
            <a:avLst/>
            <a:gdLst/>
            <a:ahLst/>
            <a:cxnLst/>
            <a:rect l="l" t="t" r="r" b="b"/>
            <a:pathLst>
              <a:path w="1154270" h="2089176">
                <a:moveTo>
                  <a:pt x="0" y="0"/>
                </a:moveTo>
                <a:lnTo>
                  <a:pt x="1154270" y="0"/>
                </a:lnTo>
                <a:lnTo>
                  <a:pt x="1154270" y="2089176"/>
                </a:lnTo>
                <a:lnTo>
                  <a:pt x="0" y="2089176"/>
                </a:lnTo>
                <a:lnTo>
                  <a:pt x="0" y="0"/>
                </a:lnTo>
                <a:close/>
              </a:path>
            </a:pathLst>
          </a:custGeom>
          <a:blipFill>
            <a:blip r:embed="rId5"/>
            <a:stretch>
              <a:fillRect/>
            </a:stretch>
          </a:blipFill>
        </p:spPr>
      </p:sp>
      <p:sp>
        <p:nvSpPr>
          <p:cNvPr id="19" name="Freeform 19"/>
          <p:cNvSpPr/>
          <p:nvPr/>
        </p:nvSpPr>
        <p:spPr>
          <a:xfrm>
            <a:off x="-1986221" y="5871947"/>
            <a:ext cx="3634490" cy="1917193"/>
          </a:xfrm>
          <a:custGeom>
            <a:avLst/>
            <a:gdLst/>
            <a:ahLst/>
            <a:cxnLst/>
            <a:rect l="l" t="t" r="r" b="b"/>
            <a:pathLst>
              <a:path w="3634490" h="1917193">
                <a:moveTo>
                  <a:pt x="0" y="0"/>
                </a:moveTo>
                <a:lnTo>
                  <a:pt x="3634490" y="0"/>
                </a:lnTo>
                <a:lnTo>
                  <a:pt x="3634490" y="1917194"/>
                </a:lnTo>
                <a:lnTo>
                  <a:pt x="0" y="1917194"/>
                </a:lnTo>
                <a:lnTo>
                  <a:pt x="0" y="0"/>
                </a:lnTo>
                <a:close/>
              </a:path>
            </a:pathLst>
          </a:custGeom>
          <a:blipFill>
            <a:blip r:embed="rId6"/>
            <a:stretch>
              <a:fillRect/>
            </a:stretch>
          </a:blipFill>
        </p:spPr>
      </p:sp>
      <p:sp>
        <p:nvSpPr>
          <p:cNvPr id="20" name="Freeform 20"/>
          <p:cNvSpPr/>
          <p:nvPr/>
        </p:nvSpPr>
        <p:spPr>
          <a:xfrm>
            <a:off x="17144792" y="8604729"/>
            <a:ext cx="897453" cy="1785977"/>
          </a:xfrm>
          <a:custGeom>
            <a:avLst/>
            <a:gdLst/>
            <a:ahLst/>
            <a:cxnLst/>
            <a:rect l="l" t="t" r="r" b="b"/>
            <a:pathLst>
              <a:path w="897453" h="1785977">
                <a:moveTo>
                  <a:pt x="0" y="0"/>
                </a:moveTo>
                <a:lnTo>
                  <a:pt x="897454" y="0"/>
                </a:lnTo>
                <a:lnTo>
                  <a:pt x="897454" y="1785976"/>
                </a:lnTo>
                <a:lnTo>
                  <a:pt x="0" y="1785976"/>
                </a:lnTo>
                <a:lnTo>
                  <a:pt x="0" y="0"/>
                </a:lnTo>
                <a:close/>
              </a:path>
            </a:pathLst>
          </a:custGeom>
          <a:blipFill>
            <a:blip r:embed="rId7"/>
            <a:stretch>
              <a:fillRect/>
            </a:stretch>
          </a:blipFill>
        </p:spPr>
      </p:sp>
      <p:sp>
        <p:nvSpPr>
          <p:cNvPr id="21" name="Freeform 21"/>
          <p:cNvSpPr/>
          <p:nvPr/>
        </p:nvSpPr>
        <p:spPr>
          <a:xfrm rot="1281091">
            <a:off x="8059375" y="4213215"/>
            <a:ext cx="1154270" cy="2089176"/>
          </a:xfrm>
          <a:custGeom>
            <a:avLst/>
            <a:gdLst/>
            <a:ahLst/>
            <a:cxnLst/>
            <a:rect l="l" t="t" r="r" b="b"/>
            <a:pathLst>
              <a:path w="1154270" h="2089176">
                <a:moveTo>
                  <a:pt x="0" y="0"/>
                </a:moveTo>
                <a:lnTo>
                  <a:pt x="1154270" y="0"/>
                </a:lnTo>
                <a:lnTo>
                  <a:pt x="1154270" y="2089176"/>
                </a:lnTo>
                <a:lnTo>
                  <a:pt x="0" y="2089176"/>
                </a:lnTo>
                <a:lnTo>
                  <a:pt x="0" y="0"/>
                </a:lnTo>
                <a:close/>
              </a:path>
            </a:pathLst>
          </a:custGeom>
          <a:blipFill>
            <a:blip r:embed="rId5"/>
            <a:stretch>
              <a:fillRect/>
            </a:stretch>
          </a:blipFill>
        </p:spPr>
      </p:sp>
      <p:sp>
        <p:nvSpPr>
          <p:cNvPr id="22" name="Freeform 22"/>
          <p:cNvSpPr/>
          <p:nvPr/>
        </p:nvSpPr>
        <p:spPr>
          <a:xfrm>
            <a:off x="2416645" y="2970587"/>
            <a:ext cx="5352247" cy="6527130"/>
          </a:xfrm>
          <a:custGeom>
            <a:avLst/>
            <a:gdLst/>
            <a:ahLst/>
            <a:cxnLst/>
            <a:rect l="l" t="t" r="r" b="b"/>
            <a:pathLst>
              <a:path w="5352247" h="6527130">
                <a:moveTo>
                  <a:pt x="0" y="0"/>
                </a:moveTo>
                <a:lnTo>
                  <a:pt x="5352247" y="0"/>
                </a:lnTo>
                <a:lnTo>
                  <a:pt x="5352247" y="6527130"/>
                </a:lnTo>
                <a:lnTo>
                  <a:pt x="0" y="6527130"/>
                </a:lnTo>
                <a:lnTo>
                  <a:pt x="0" y="0"/>
                </a:lnTo>
                <a:close/>
              </a:path>
            </a:pathLst>
          </a:custGeom>
          <a:blipFill>
            <a:blip r:embed="rId8"/>
            <a:stretch>
              <a:fillRect/>
            </a:stretch>
          </a:blipFill>
        </p:spPr>
      </p:sp>
      <p:sp>
        <p:nvSpPr>
          <p:cNvPr id="23" name="Freeform 23"/>
          <p:cNvSpPr/>
          <p:nvPr/>
        </p:nvSpPr>
        <p:spPr>
          <a:xfrm>
            <a:off x="9893163" y="2524057"/>
            <a:ext cx="7089361" cy="7404032"/>
          </a:xfrm>
          <a:custGeom>
            <a:avLst/>
            <a:gdLst/>
            <a:ahLst/>
            <a:cxnLst/>
            <a:rect l="l" t="t" r="r" b="b"/>
            <a:pathLst>
              <a:path w="7089361" h="7404032">
                <a:moveTo>
                  <a:pt x="0" y="0"/>
                </a:moveTo>
                <a:lnTo>
                  <a:pt x="7089361" y="0"/>
                </a:lnTo>
                <a:lnTo>
                  <a:pt x="7089361" y="7404033"/>
                </a:lnTo>
                <a:lnTo>
                  <a:pt x="0" y="7404033"/>
                </a:lnTo>
                <a:lnTo>
                  <a:pt x="0" y="0"/>
                </a:lnTo>
                <a:close/>
              </a:path>
            </a:pathLst>
          </a:custGeom>
          <a:blipFill>
            <a:blip r:embed="rId9"/>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EFF81"/>
        </a:solidFill>
        <a:effectLst/>
      </p:bgPr>
    </p:bg>
    <p:spTree>
      <p:nvGrpSpPr>
        <p:cNvPr id="1" name=""/>
        <p:cNvGrpSpPr/>
        <p:nvPr/>
      </p:nvGrpSpPr>
      <p:grpSpPr>
        <a:xfrm>
          <a:off x="0" y="0"/>
          <a:ext cx="0" cy="0"/>
          <a:chOff x="0" y="0"/>
          <a:chExt cx="0" cy="0"/>
        </a:xfrm>
      </p:grpSpPr>
      <p:sp>
        <p:nvSpPr>
          <p:cNvPr id="2" name="Freeform 2"/>
          <p:cNvSpPr/>
          <p:nvPr/>
        </p:nvSpPr>
        <p:spPr>
          <a:xfrm rot="-7874918">
            <a:off x="15190124" y="-1211274"/>
            <a:ext cx="4138352" cy="4479948"/>
          </a:xfrm>
          <a:custGeom>
            <a:avLst/>
            <a:gdLst/>
            <a:ahLst/>
            <a:cxnLst/>
            <a:rect l="l" t="t" r="r" b="b"/>
            <a:pathLst>
              <a:path w="4138352" h="4479948">
                <a:moveTo>
                  <a:pt x="0" y="0"/>
                </a:moveTo>
                <a:lnTo>
                  <a:pt x="4138352" y="0"/>
                </a:lnTo>
                <a:lnTo>
                  <a:pt x="4138352" y="4479948"/>
                </a:lnTo>
                <a:lnTo>
                  <a:pt x="0" y="4479948"/>
                </a:lnTo>
                <a:lnTo>
                  <a:pt x="0" y="0"/>
                </a:lnTo>
                <a:close/>
              </a:path>
            </a:pathLst>
          </a:custGeom>
          <a:blipFill>
            <a:blip r:embed="rId1"/>
            <a:stretch>
              <a:fillRect/>
            </a:stretch>
          </a:blipFill>
        </p:spPr>
      </p:sp>
      <p:sp>
        <p:nvSpPr>
          <p:cNvPr id="3" name="Freeform 3"/>
          <p:cNvSpPr/>
          <p:nvPr/>
        </p:nvSpPr>
        <p:spPr>
          <a:xfrm rot="-10056823">
            <a:off x="15148064" y="1902279"/>
            <a:ext cx="897453" cy="1785977"/>
          </a:xfrm>
          <a:custGeom>
            <a:avLst/>
            <a:gdLst/>
            <a:ahLst/>
            <a:cxnLst/>
            <a:rect l="l" t="t" r="r" b="b"/>
            <a:pathLst>
              <a:path w="897453" h="1785977">
                <a:moveTo>
                  <a:pt x="0" y="0"/>
                </a:moveTo>
                <a:lnTo>
                  <a:pt x="897453" y="0"/>
                </a:lnTo>
                <a:lnTo>
                  <a:pt x="897453" y="1785976"/>
                </a:lnTo>
                <a:lnTo>
                  <a:pt x="0" y="1785976"/>
                </a:lnTo>
                <a:lnTo>
                  <a:pt x="0" y="0"/>
                </a:lnTo>
                <a:close/>
              </a:path>
            </a:pathLst>
          </a:custGeom>
          <a:blipFill>
            <a:blip r:embed="rId2"/>
            <a:stretch>
              <a:fillRect/>
            </a:stretch>
          </a:blipFill>
        </p:spPr>
      </p:sp>
      <p:sp>
        <p:nvSpPr>
          <p:cNvPr id="4" name="Freeform 4"/>
          <p:cNvSpPr/>
          <p:nvPr/>
        </p:nvSpPr>
        <p:spPr>
          <a:xfrm rot="-8824847">
            <a:off x="13537927" y="14302"/>
            <a:ext cx="1345346" cy="705466"/>
          </a:xfrm>
          <a:custGeom>
            <a:avLst/>
            <a:gdLst/>
            <a:ahLst/>
            <a:cxnLst/>
            <a:rect l="l" t="t" r="r" b="b"/>
            <a:pathLst>
              <a:path w="1345346" h="705466">
                <a:moveTo>
                  <a:pt x="0" y="0"/>
                </a:moveTo>
                <a:lnTo>
                  <a:pt x="1345346" y="0"/>
                </a:lnTo>
                <a:lnTo>
                  <a:pt x="1345346" y="705466"/>
                </a:lnTo>
                <a:lnTo>
                  <a:pt x="0" y="705466"/>
                </a:lnTo>
                <a:lnTo>
                  <a:pt x="0" y="0"/>
                </a:lnTo>
                <a:close/>
              </a:path>
            </a:pathLst>
          </a:custGeom>
          <a:blipFill>
            <a:blip r:embed="rId3"/>
            <a:stretch>
              <a:fillRect/>
            </a:stretch>
          </a:blipFill>
        </p:spPr>
      </p:sp>
      <p:sp>
        <p:nvSpPr>
          <p:cNvPr id="5" name="Freeform 5"/>
          <p:cNvSpPr/>
          <p:nvPr/>
        </p:nvSpPr>
        <p:spPr>
          <a:xfrm rot="-7016741">
            <a:off x="11472689" y="8238123"/>
            <a:ext cx="1154270" cy="2089176"/>
          </a:xfrm>
          <a:custGeom>
            <a:avLst/>
            <a:gdLst/>
            <a:ahLst/>
            <a:cxnLst/>
            <a:rect l="l" t="t" r="r" b="b"/>
            <a:pathLst>
              <a:path w="1154270" h="2089176">
                <a:moveTo>
                  <a:pt x="0" y="0"/>
                </a:moveTo>
                <a:lnTo>
                  <a:pt x="1154270" y="0"/>
                </a:lnTo>
                <a:lnTo>
                  <a:pt x="1154270" y="2089177"/>
                </a:lnTo>
                <a:lnTo>
                  <a:pt x="0" y="2089177"/>
                </a:lnTo>
                <a:lnTo>
                  <a:pt x="0" y="0"/>
                </a:lnTo>
                <a:close/>
              </a:path>
            </a:pathLst>
          </a:custGeom>
          <a:blipFill>
            <a:blip r:embed="rId4"/>
            <a:stretch>
              <a:fillRect/>
            </a:stretch>
          </a:blipFill>
        </p:spPr>
      </p:sp>
      <p:sp>
        <p:nvSpPr>
          <p:cNvPr id="6" name="Freeform 6"/>
          <p:cNvSpPr/>
          <p:nvPr/>
        </p:nvSpPr>
        <p:spPr>
          <a:xfrm>
            <a:off x="9668090" y="598443"/>
            <a:ext cx="7814432" cy="9411542"/>
          </a:xfrm>
          <a:custGeom>
            <a:avLst/>
            <a:gdLst/>
            <a:ahLst/>
            <a:cxnLst/>
            <a:rect l="l" t="t" r="r" b="b"/>
            <a:pathLst>
              <a:path w="7814432" h="9411542">
                <a:moveTo>
                  <a:pt x="0" y="0"/>
                </a:moveTo>
                <a:lnTo>
                  <a:pt x="7814432" y="0"/>
                </a:lnTo>
                <a:lnTo>
                  <a:pt x="7814432" y="9411542"/>
                </a:lnTo>
                <a:lnTo>
                  <a:pt x="0" y="9411542"/>
                </a:lnTo>
                <a:lnTo>
                  <a:pt x="0" y="0"/>
                </a:lnTo>
                <a:close/>
              </a:path>
            </a:pathLst>
          </a:custGeom>
          <a:blipFill>
            <a:blip r:embed="rId5"/>
            <a:stretch>
              <a:fillRect/>
            </a:stretch>
          </a:blipFill>
        </p:spPr>
      </p:sp>
      <p:grpSp>
        <p:nvGrpSpPr>
          <p:cNvPr id="7" name="Group 7"/>
          <p:cNvGrpSpPr/>
          <p:nvPr/>
        </p:nvGrpSpPr>
        <p:grpSpPr>
          <a:xfrm rot="-1199942">
            <a:off x="-1597237" y="-1113281"/>
            <a:ext cx="10351377" cy="12834989"/>
            <a:chOff x="0" y="0"/>
            <a:chExt cx="6349238" cy="7872614"/>
          </a:xfrm>
        </p:grpSpPr>
        <p:sp>
          <p:nvSpPr>
            <p:cNvPr id="8" name="Freeform 8"/>
            <p:cNvSpPr/>
            <p:nvPr/>
          </p:nvSpPr>
          <p:spPr>
            <a:xfrm>
              <a:off x="-1220470" y="-200914"/>
              <a:ext cx="7579741" cy="8141980"/>
            </a:xfrm>
            <a:custGeom>
              <a:avLst/>
              <a:gdLst/>
              <a:ahLst/>
              <a:cxnLst/>
              <a:rect l="l" t="t" r="r" b="b"/>
              <a:pathLst>
                <a:path w="7579741" h="8141980">
                  <a:moveTo>
                    <a:pt x="7563231" y="676551"/>
                  </a:moveTo>
                  <a:cubicBezTo>
                    <a:pt x="7547864" y="697785"/>
                    <a:pt x="7490206" y="877565"/>
                    <a:pt x="7507224" y="917555"/>
                  </a:cubicBezTo>
                  <a:cubicBezTo>
                    <a:pt x="7525639" y="909946"/>
                    <a:pt x="7436739" y="1022132"/>
                    <a:pt x="7482586" y="1158382"/>
                  </a:cubicBezTo>
                  <a:cubicBezTo>
                    <a:pt x="7469505" y="1183332"/>
                    <a:pt x="7553833" y="1208635"/>
                    <a:pt x="7546848" y="1261366"/>
                  </a:cubicBezTo>
                  <a:cubicBezTo>
                    <a:pt x="7534529" y="1288085"/>
                    <a:pt x="7489825" y="1279415"/>
                    <a:pt x="7525639" y="1315689"/>
                  </a:cubicBezTo>
                  <a:cubicBezTo>
                    <a:pt x="7533132" y="1433360"/>
                    <a:pt x="7579233" y="1477774"/>
                    <a:pt x="7428357" y="1803713"/>
                  </a:cubicBezTo>
                  <a:cubicBezTo>
                    <a:pt x="7398639" y="1798228"/>
                    <a:pt x="7317740" y="2156725"/>
                    <a:pt x="7205980" y="2424802"/>
                  </a:cubicBezTo>
                  <a:cubicBezTo>
                    <a:pt x="7222109" y="2475409"/>
                    <a:pt x="7240016" y="2498590"/>
                    <a:pt x="7202297" y="2591487"/>
                  </a:cubicBezTo>
                  <a:cubicBezTo>
                    <a:pt x="7208901" y="2614845"/>
                    <a:pt x="7273036" y="2656605"/>
                    <a:pt x="7239635" y="2718360"/>
                  </a:cubicBezTo>
                  <a:cubicBezTo>
                    <a:pt x="7204202" y="2834969"/>
                    <a:pt x="7205853" y="3106585"/>
                    <a:pt x="7250049" y="3150291"/>
                  </a:cubicBezTo>
                  <a:cubicBezTo>
                    <a:pt x="7275576" y="3138082"/>
                    <a:pt x="7186168" y="3369353"/>
                    <a:pt x="7233031" y="3381739"/>
                  </a:cubicBezTo>
                  <a:cubicBezTo>
                    <a:pt x="7217791" y="3461543"/>
                    <a:pt x="7278497" y="3507904"/>
                    <a:pt x="7147941" y="3676712"/>
                  </a:cubicBezTo>
                  <a:cubicBezTo>
                    <a:pt x="7045960" y="3761648"/>
                    <a:pt x="7168642" y="3829419"/>
                    <a:pt x="7069074" y="3950452"/>
                  </a:cubicBezTo>
                  <a:cubicBezTo>
                    <a:pt x="7109587" y="3997520"/>
                    <a:pt x="7008622" y="4029017"/>
                    <a:pt x="7081139" y="4250911"/>
                  </a:cubicBezTo>
                  <a:cubicBezTo>
                    <a:pt x="7090664" y="4264004"/>
                    <a:pt x="7034657" y="4332130"/>
                    <a:pt x="7017766" y="4390169"/>
                  </a:cubicBezTo>
                  <a:cubicBezTo>
                    <a:pt x="7063232" y="4459356"/>
                    <a:pt x="7012940" y="4454755"/>
                    <a:pt x="6997446" y="4575080"/>
                  </a:cubicBezTo>
                  <a:cubicBezTo>
                    <a:pt x="6914515" y="4665500"/>
                    <a:pt x="6917309" y="4707437"/>
                    <a:pt x="6838696" y="4843510"/>
                  </a:cubicBezTo>
                  <a:cubicBezTo>
                    <a:pt x="6861556" y="4833424"/>
                    <a:pt x="6889496" y="4900842"/>
                    <a:pt x="6822313" y="5058857"/>
                  </a:cubicBezTo>
                  <a:cubicBezTo>
                    <a:pt x="6817868" y="5086284"/>
                    <a:pt x="6727190" y="5112826"/>
                    <a:pt x="6704838" y="5175466"/>
                  </a:cubicBezTo>
                  <a:cubicBezTo>
                    <a:pt x="6674739" y="5203778"/>
                    <a:pt x="6736080" y="5248546"/>
                    <a:pt x="6667881" y="5249961"/>
                  </a:cubicBezTo>
                  <a:cubicBezTo>
                    <a:pt x="6676517" y="5314371"/>
                    <a:pt x="6621399" y="5298976"/>
                    <a:pt x="6607683" y="5326934"/>
                  </a:cubicBezTo>
                  <a:cubicBezTo>
                    <a:pt x="6650990" y="5364447"/>
                    <a:pt x="6618478" y="5356661"/>
                    <a:pt x="6653657" y="5377895"/>
                  </a:cubicBezTo>
                  <a:cubicBezTo>
                    <a:pt x="6651371" y="5478402"/>
                    <a:pt x="6546469" y="5623500"/>
                    <a:pt x="6552819" y="5748425"/>
                  </a:cubicBezTo>
                  <a:cubicBezTo>
                    <a:pt x="6516370" y="5871050"/>
                    <a:pt x="6542786" y="5921126"/>
                    <a:pt x="6490208" y="6055430"/>
                  </a:cubicBezTo>
                  <a:cubicBezTo>
                    <a:pt x="6527419" y="6071356"/>
                    <a:pt x="6500749" y="6090467"/>
                    <a:pt x="6457696" y="6199113"/>
                  </a:cubicBezTo>
                  <a:cubicBezTo>
                    <a:pt x="6503289" y="6235034"/>
                    <a:pt x="6486271" y="6316960"/>
                    <a:pt x="6438519" y="6412867"/>
                  </a:cubicBezTo>
                  <a:cubicBezTo>
                    <a:pt x="6519418" y="6478691"/>
                    <a:pt x="6472682" y="6684836"/>
                    <a:pt x="6428232" y="6767117"/>
                  </a:cubicBezTo>
                  <a:cubicBezTo>
                    <a:pt x="6441440" y="6835242"/>
                    <a:pt x="6419596" y="6907438"/>
                    <a:pt x="6364732" y="6968131"/>
                  </a:cubicBezTo>
                  <a:cubicBezTo>
                    <a:pt x="6326251" y="7108628"/>
                    <a:pt x="6311773" y="7224883"/>
                    <a:pt x="6153531" y="7367680"/>
                  </a:cubicBezTo>
                  <a:cubicBezTo>
                    <a:pt x="6108954" y="7477566"/>
                    <a:pt x="6112764" y="7549052"/>
                    <a:pt x="6025007" y="7695743"/>
                  </a:cubicBezTo>
                  <a:cubicBezTo>
                    <a:pt x="5990082" y="7747589"/>
                    <a:pt x="5948299" y="7689727"/>
                    <a:pt x="5956046" y="7782271"/>
                  </a:cubicBezTo>
                  <a:cubicBezTo>
                    <a:pt x="5906770" y="7808282"/>
                    <a:pt x="5970270" y="7890032"/>
                    <a:pt x="5856605" y="7959573"/>
                  </a:cubicBezTo>
                  <a:cubicBezTo>
                    <a:pt x="5875401" y="8043446"/>
                    <a:pt x="5926582" y="8081529"/>
                    <a:pt x="5715762" y="8056895"/>
                  </a:cubicBezTo>
                  <a:cubicBezTo>
                    <a:pt x="4322445" y="8053002"/>
                    <a:pt x="2963291" y="8068397"/>
                    <a:pt x="1505204" y="8051056"/>
                  </a:cubicBezTo>
                  <a:cubicBezTo>
                    <a:pt x="1422400" y="8040439"/>
                    <a:pt x="1221740" y="8141980"/>
                    <a:pt x="1265555" y="7907904"/>
                  </a:cubicBezTo>
                  <a:cubicBezTo>
                    <a:pt x="1276477" y="5616068"/>
                    <a:pt x="1248029" y="3265484"/>
                    <a:pt x="1253236" y="980549"/>
                  </a:cubicBezTo>
                  <a:cubicBezTo>
                    <a:pt x="1408430" y="0"/>
                    <a:pt x="0" y="268154"/>
                    <a:pt x="6352667" y="214539"/>
                  </a:cubicBezTo>
                  <a:cubicBezTo>
                    <a:pt x="6709537" y="225864"/>
                    <a:pt x="7224776" y="185928"/>
                    <a:pt x="7545070" y="229580"/>
                  </a:cubicBezTo>
                  <a:cubicBezTo>
                    <a:pt x="7579741" y="247805"/>
                    <a:pt x="7569835" y="637977"/>
                    <a:pt x="7563231" y="676551"/>
                  </a:cubicBezTo>
                  <a:close/>
                </a:path>
              </a:pathLst>
            </a:custGeom>
            <a:blipFill>
              <a:blip r:embed="rId6"/>
              <a:stretch>
                <a:fillRect l="-42793" r="-42793"/>
              </a:stretch>
            </a:blipFill>
          </p:spPr>
        </p:sp>
      </p:grpSp>
      <p:sp>
        <p:nvSpPr>
          <p:cNvPr id="9" name="Freeform 9"/>
          <p:cNvSpPr/>
          <p:nvPr/>
        </p:nvSpPr>
        <p:spPr>
          <a:xfrm rot="1208100">
            <a:off x="6806286" y="8018568"/>
            <a:ext cx="3751473" cy="4993641"/>
          </a:xfrm>
          <a:custGeom>
            <a:avLst/>
            <a:gdLst/>
            <a:ahLst/>
            <a:cxnLst/>
            <a:rect l="l" t="t" r="r" b="b"/>
            <a:pathLst>
              <a:path w="3751473" h="4993641">
                <a:moveTo>
                  <a:pt x="0" y="0"/>
                </a:moveTo>
                <a:lnTo>
                  <a:pt x="3751473" y="0"/>
                </a:lnTo>
                <a:lnTo>
                  <a:pt x="3751473" y="4993641"/>
                </a:lnTo>
                <a:lnTo>
                  <a:pt x="0" y="4993641"/>
                </a:lnTo>
                <a:lnTo>
                  <a:pt x="0" y="0"/>
                </a:lnTo>
                <a:close/>
              </a:path>
            </a:pathLst>
          </a:custGeom>
          <a:blipFill>
            <a:blip r:embed="rId7"/>
            <a:stretch>
              <a:fillRect/>
            </a:stretch>
          </a:blipFill>
        </p:spPr>
      </p:sp>
      <p:sp>
        <p:nvSpPr>
          <p:cNvPr id="10" name="Freeform 10"/>
          <p:cNvSpPr/>
          <p:nvPr/>
        </p:nvSpPr>
        <p:spPr>
          <a:xfrm rot="8993029">
            <a:off x="5805091" y="-2351680"/>
            <a:ext cx="4344729" cy="4703360"/>
          </a:xfrm>
          <a:custGeom>
            <a:avLst/>
            <a:gdLst/>
            <a:ahLst/>
            <a:cxnLst/>
            <a:rect l="l" t="t" r="r" b="b"/>
            <a:pathLst>
              <a:path w="4344729" h="4703360">
                <a:moveTo>
                  <a:pt x="0" y="0"/>
                </a:moveTo>
                <a:lnTo>
                  <a:pt x="4344729" y="0"/>
                </a:lnTo>
                <a:lnTo>
                  <a:pt x="4344729" y="4703360"/>
                </a:lnTo>
                <a:lnTo>
                  <a:pt x="0" y="4703360"/>
                </a:lnTo>
                <a:lnTo>
                  <a:pt x="0" y="0"/>
                </a:lnTo>
                <a:close/>
              </a:path>
            </a:pathLst>
          </a:custGeom>
          <a:blipFill>
            <a:blip r:embed="rId1"/>
            <a:stretch>
              <a:fillRect/>
            </a:stretch>
          </a:blipFill>
        </p:spPr>
      </p:sp>
      <p:grpSp>
        <p:nvGrpSpPr>
          <p:cNvPr id="11" name="Group 11"/>
          <p:cNvGrpSpPr/>
          <p:nvPr/>
        </p:nvGrpSpPr>
        <p:grpSpPr>
          <a:xfrm rot="0">
            <a:off x="11958095" y="197291"/>
            <a:ext cx="3757364" cy="802302"/>
            <a:chOff x="0" y="0"/>
            <a:chExt cx="989594" cy="211306"/>
          </a:xfrm>
        </p:grpSpPr>
        <p:sp>
          <p:nvSpPr>
            <p:cNvPr id="12" name="Freeform 12"/>
            <p:cNvSpPr/>
            <p:nvPr/>
          </p:nvSpPr>
          <p:spPr>
            <a:xfrm>
              <a:off x="0" y="0"/>
              <a:ext cx="989594" cy="211306"/>
            </a:xfrm>
            <a:custGeom>
              <a:avLst/>
              <a:gdLst/>
              <a:ahLst/>
              <a:cxnLst/>
              <a:rect l="l" t="t" r="r" b="b"/>
              <a:pathLst>
                <a:path w="989594" h="211306">
                  <a:moveTo>
                    <a:pt x="786394" y="0"/>
                  </a:moveTo>
                  <a:cubicBezTo>
                    <a:pt x="898618" y="0"/>
                    <a:pt x="989594" y="47302"/>
                    <a:pt x="989594" y="105653"/>
                  </a:cubicBezTo>
                  <a:cubicBezTo>
                    <a:pt x="989594" y="164003"/>
                    <a:pt x="898618" y="211306"/>
                    <a:pt x="786394" y="211306"/>
                  </a:cubicBezTo>
                  <a:lnTo>
                    <a:pt x="203200" y="211306"/>
                  </a:lnTo>
                  <a:cubicBezTo>
                    <a:pt x="90976" y="211306"/>
                    <a:pt x="0" y="164003"/>
                    <a:pt x="0" y="105653"/>
                  </a:cubicBezTo>
                  <a:cubicBezTo>
                    <a:pt x="0" y="47302"/>
                    <a:pt x="90976" y="0"/>
                    <a:pt x="203200" y="0"/>
                  </a:cubicBezTo>
                  <a:close/>
                </a:path>
              </a:pathLst>
            </a:custGeom>
            <a:solidFill>
              <a:srgbClr val="0B5304"/>
            </a:solidFill>
          </p:spPr>
        </p:sp>
        <p:sp>
          <p:nvSpPr>
            <p:cNvPr id="13" name="TextBox 13"/>
            <p:cNvSpPr txBox="1"/>
            <p:nvPr/>
          </p:nvSpPr>
          <p:spPr>
            <a:xfrm>
              <a:off x="0" y="-38100"/>
              <a:ext cx="989594" cy="249406"/>
            </a:xfrm>
            <a:prstGeom prst="rect">
              <a:avLst/>
            </a:prstGeom>
          </p:spPr>
          <p:txBody>
            <a:bodyPr lIns="50800" tIns="50800" rIns="50800" bIns="50800" rtlCol="0" anchor="ctr"/>
            <a:lstStyle/>
            <a:p>
              <a:pPr algn="ctr">
                <a:lnSpc>
                  <a:spcPts val="2635"/>
                </a:lnSpc>
              </a:pPr>
              <a:r>
                <a:rPr lang="en-US" sz="1880">
                  <a:solidFill>
                    <a:srgbClr val="FFFFFF"/>
                  </a:solidFill>
                  <a:latin typeface="Arial" panose="020B0604020202020204" pitchFamily="34" charset="0"/>
                  <a:ea typeface="Open Sauce" panose="00000500000000000000"/>
                  <a:cs typeface="Arial" panose="020B0604020202020204" pitchFamily="34" charset="0"/>
                  <a:sym typeface="Open Sauce" panose="00000500000000000000"/>
                </a:rPr>
                <a:t>Flowchart for Lux sensor</a:t>
              </a:r>
              <a:endParaRPr lang="en-US" sz="1880">
                <a:solidFill>
                  <a:srgbClr val="FFFFFF"/>
                </a:solidFill>
                <a:latin typeface="Arial" panose="020B0604020202020204" pitchFamily="34" charset="0"/>
                <a:ea typeface="Open Sauce" panose="00000500000000000000"/>
                <a:cs typeface="Arial" panose="020B0604020202020204" pitchFamily="34" charset="0"/>
                <a:sym typeface="Open Sauce" panose="00000500000000000000"/>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3455</Words>
  <Application>WPS Presentation</Application>
  <PresentationFormat>On-screen Show (4:3)</PresentationFormat>
  <Paragraphs>110</Paragraphs>
  <Slides>12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12</vt:i4>
      </vt:variant>
    </vt:vector>
  </HeadingPairs>
  <TitlesOfParts>
    <vt:vector size="26" baseType="lpstr">
      <vt:lpstr>Arial</vt:lpstr>
      <vt:lpstr>SimSun</vt:lpstr>
      <vt:lpstr>Wingdings</vt:lpstr>
      <vt:lpstr>Open Sauce Bold</vt:lpstr>
      <vt:lpstr>AMGDT</vt:lpstr>
      <vt:lpstr>Poppins Bold</vt:lpstr>
      <vt:lpstr>Open Sauce</vt:lpstr>
      <vt:lpstr>Arial</vt:lpstr>
      <vt:lpstr>League Spartan</vt:lpstr>
      <vt:lpstr>Poppins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Gradient Agriculture Report Presentation</dc:title>
  <dc:creator/>
  <cp:lastModifiedBy>google1586489435</cp:lastModifiedBy>
  <cp:revision>3</cp:revision>
  <dcterms:created xsi:type="dcterms:W3CDTF">2006-08-16T00:00:00Z</dcterms:created>
  <dcterms:modified xsi:type="dcterms:W3CDTF">2025-10-25T09:13:33Z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549FF019660141C9A2BF4190DBCFADE9_12</vt:lpwstr>
  </property>
  <property fmtid="{D5CDD505-2E9C-101B-9397-08002B2CF9AE}" pid="3" name="KSOProductBuildVer">
    <vt:lpwstr>1033-12.2.0.23131</vt:lpwstr>
  </property>
</Properties>
</file>